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467" r:id="rId3"/>
    <p:sldId id="468" r:id="rId4"/>
    <p:sldId id="469" r:id="rId5"/>
    <p:sldId id="470" r:id="rId6"/>
    <p:sldId id="441" r:id="rId7"/>
    <p:sldId id="442" r:id="rId8"/>
    <p:sldId id="471" r:id="rId9"/>
    <p:sldId id="449" r:id="rId10"/>
    <p:sldId id="450" r:id="rId11"/>
    <p:sldId id="384" r:id="rId12"/>
    <p:sldId id="387" r:id="rId13"/>
    <p:sldId id="385" r:id="rId14"/>
    <p:sldId id="440" r:id="rId15"/>
    <p:sldId id="472" r:id="rId16"/>
    <p:sldId id="404" r:id="rId17"/>
    <p:sldId id="439" r:id="rId18"/>
    <p:sldId id="473" r:id="rId19"/>
    <p:sldId id="433" r:id="rId20"/>
    <p:sldId id="464" r:id="rId21"/>
    <p:sldId id="465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7B22"/>
    <a:srgbClr val="6692A6"/>
    <a:srgbClr val="96B6D1"/>
    <a:srgbClr val="004A6B"/>
    <a:srgbClr val="DE3831"/>
    <a:srgbClr val="879637"/>
    <a:srgbClr val="723D14"/>
    <a:srgbClr val="83AFB4"/>
    <a:srgbClr val="EF3E42"/>
    <a:srgbClr val="588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168" autoAdjust="0"/>
    <p:restoredTop sz="98401" autoAdjust="0"/>
  </p:normalViewPr>
  <p:slideViewPr>
    <p:cSldViewPr snapToGrid="0">
      <p:cViewPr varScale="1">
        <p:scale>
          <a:sx n="74" d="100"/>
          <a:sy n="74" d="100"/>
        </p:scale>
        <p:origin x="-1470" y="-96"/>
      </p:cViewPr>
      <p:guideLst>
        <p:guide orient="horz" pos="1560"/>
        <p:guide orient="horz" pos="3226"/>
        <p:guide orient="horz" pos="120"/>
        <p:guide orient="horz" pos="228"/>
        <p:guide orient="horz" pos="910"/>
        <p:guide orient="horz" pos="941"/>
        <p:guide pos="326"/>
        <p:guide pos="5048"/>
        <p:guide pos="3788"/>
        <p:guide pos="3107"/>
        <p:guide pos="934"/>
        <p:guide pos="2430"/>
        <p:guide pos="3459"/>
        <p:guide pos="33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llpx\AppData\Local\Microsoft\Windows\Temporary%20Internet%20Files\Content.Outlook\IMYZA1YF\lat%20am%20currency%20index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'Currency &amp; Commodities'!$BZ$77</c:f>
              <c:strCache>
                <c:ptCount val="1"/>
                <c:pt idx="0">
                  <c:v>Brent ($/bbl) (RH)</c:v>
                </c:pt>
              </c:strCache>
            </c:strRef>
          </c:tx>
          <c:marker>
            <c:symbol val="none"/>
          </c:marker>
          <c:cat>
            <c:strRef>
              <c:f>'Currency &amp; Commodities'!$CA$76:$CO$76</c:f>
              <c:strCache>
                <c:ptCount val="15"/>
                <c:pt idx="0">
                  <c:v>2014 - Jun</c:v>
                </c:pt>
                <c:pt idx="1">
                  <c:v>2014 - Jul</c:v>
                </c:pt>
                <c:pt idx="2">
                  <c:v>2014 - Aug</c:v>
                </c:pt>
                <c:pt idx="3">
                  <c:v>2014 - Sep</c:v>
                </c:pt>
                <c:pt idx="4">
                  <c:v>2014 - Oct</c:v>
                </c:pt>
                <c:pt idx="5">
                  <c:v>2014 - Nov</c:v>
                </c:pt>
                <c:pt idx="6">
                  <c:v>2014 - Dec</c:v>
                </c:pt>
                <c:pt idx="7">
                  <c:v>2015 - Jan</c:v>
                </c:pt>
                <c:pt idx="8">
                  <c:v>2015 - Feb</c:v>
                </c:pt>
                <c:pt idx="9">
                  <c:v>2015 - Mar</c:v>
                </c:pt>
                <c:pt idx="10">
                  <c:v>2015 - Apr</c:v>
                </c:pt>
                <c:pt idx="11">
                  <c:v>2015 - May</c:v>
                </c:pt>
                <c:pt idx="12">
                  <c:v>2015 - Jun</c:v>
                </c:pt>
                <c:pt idx="13">
                  <c:v>2015 - Jul</c:v>
                </c:pt>
                <c:pt idx="14">
                  <c:v>2015 - Aug</c:v>
                </c:pt>
              </c:strCache>
            </c:strRef>
          </c:cat>
          <c:val>
            <c:numRef>
              <c:f>'Currency &amp; Commodities'!$CA$77:$CO$77</c:f>
              <c:numCache>
                <c:formatCode>General</c:formatCode>
                <c:ptCount val="15"/>
                <c:pt idx="0">
                  <c:v>100</c:v>
                </c:pt>
                <c:pt idx="1">
                  <c:v>95.500894454382816</c:v>
                </c:pt>
                <c:pt idx="2">
                  <c:v>90.885509838998217</c:v>
                </c:pt>
                <c:pt idx="3">
                  <c:v>86.932021466905184</c:v>
                </c:pt>
                <c:pt idx="4">
                  <c:v>78.202146690518788</c:v>
                </c:pt>
                <c:pt idx="5">
                  <c:v>71.055456171735244</c:v>
                </c:pt>
                <c:pt idx="6">
                  <c:v>55.751341681574239</c:v>
                </c:pt>
                <c:pt idx="7">
                  <c:v>42.719141323792485</c:v>
                </c:pt>
                <c:pt idx="8">
                  <c:v>51.967799642218246</c:v>
                </c:pt>
                <c:pt idx="9">
                  <c:v>49.991055456171736</c:v>
                </c:pt>
                <c:pt idx="10">
                  <c:v>53.237924865831843</c:v>
                </c:pt>
                <c:pt idx="11">
                  <c:v>57.316636851520578</c:v>
                </c:pt>
                <c:pt idx="12">
                  <c:v>54.991055456171736</c:v>
                </c:pt>
                <c:pt idx="13">
                  <c:v>50.590339892665483</c:v>
                </c:pt>
                <c:pt idx="14">
                  <c:v>41.610017889087658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'Currency &amp; Commodities'!$BZ$78</c:f>
              <c:strCache>
                <c:ptCount val="1"/>
                <c:pt idx="0">
                  <c:v>WTI ($/bbl) (RH)</c:v>
                </c:pt>
              </c:strCache>
            </c:strRef>
          </c:tx>
          <c:marker>
            <c:symbol val="none"/>
          </c:marker>
          <c:cat>
            <c:strRef>
              <c:f>'Currency &amp; Commodities'!$CA$76:$CO$76</c:f>
              <c:strCache>
                <c:ptCount val="15"/>
                <c:pt idx="0">
                  <c:v>2014 - Jun</c:v>
                </c:pt>
                <c:pt idx="1">
                  <c:v>2014 - Jul</c:v>
                </c:pt>
                <c:pt idx="2">
                  <c:v>2014 - Aug</c:v>
                </c:pt>
                <c:pt idx="3">
                  <c:v>2014 - Sep</c:v>
                </c:pt>
                <c:pt idx="4">
                  <c:v>2014 - Oct</c:v>
                </c:pt>
                <c:pt idx="5">
                  <c:v>2014 - Nov</c:v>
                </c:pt>
                <c:pt idx="6">
                  <c:v>2014 - Dec</c:v>
                </c:pt>
                <c:pt idx="7">
                  <c:v>2015 - Jan</c:v>
                </c:pt>
                <c:pt idx="8">
                  <c:v>2015 - Feb</c:v>
                </c:pt>
                <c:pt idx="9">
                  <c:v>2015 - Mar</c:v>
                </c:pt>
                <c:pt idx="10">
                  <c:v>2015 - Apr</c:v>
                </c:pt>
                <c:pt idx="11">
                  <c:v>2015 - May</c:v>
                </c:pt>
                <c:pt idx="12">
                  <c:v>2015 - Jun</c:v>
                </c:pt>
                <c:pt idx="13">
                  <c:v>2015 - Jul</c:v>
                </c:pt>
                <c:pt idx="14">
                  <c:v>2015 - Aug</c:v>
                </c:pt>
              </c:strCache>
            </c:strRef>
          </c:cat>
          <c:val>
            <c:numRef>
              <c:f>'Currency &amp; Commodities'!$CA$78:$CO$78</c:f>
              <c:numCache>
                <c:formatCode>General</c:formatCode>
                <c:ptCount val="15"/>
                <c:pt idx="0">
                  <c:v>100</c:v>
                </c:pt>
                <c:pt idx="1">
                  <c:v>97.920408356177333</c:v>
                </c:pt>
                <c:pt idx="2">
                  <c:v>91.256262406654699</c:v>
                </c:pt>
                <c:pt idx="3">
                  <c:v>88.108516873050363</c:v>
                </c:pt>
                <c:pt idx="4">
                  <c:v>79.780697608469609</c:v>
                </c:pt>
                <c:pt idx="5">
                  <c:v>71.6419321296909</c:v>
                </c:pt>
                <c:pt idx="6">
                  <c:v>56.044994801020884</c:v>
                </c:pt>
                <c:pt idx="7">
                  <c:v>44.635598827866524</c:v>
                </c:pt>
                <c:pt idx="8">
                  <c:v>47.811702429341139</c:v>
                </c:pt>
                <c:pt idx="9">
                  <c:v>45.202760185272709</c:v>
                </c:pt>
                <c:pt idx="10">
                  <c:v>51.469893184611024</c:v>
                </c:pt>
                <c:pt idx="11">
                  <c:v>56.026089422440684</c:v>
                </c:pt>
                <c:pt idx="12">
                  <c:v>56.545987333396354</c:v>
                </c:pt>
                <c:pt idx="13">
                  <c:v>48.123641175914543</c:v>
                </c:pt>
                <c:pt idx="14">
                  <c:v>40.523678986671705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'Currency &amp; Commodities'!$BZ$79</c:f>
              <c:strCache>
                <c:ptCount val="1"/>
                <c:pt idx="0">
                  <c:v>Copper (LH)</c:v>
                </c:pt>
              </c:strCache>
            </c:strRef>
          </c:tx>
          <c:marker>
            <c:symbol val="none"/>
          </c:marker>
          <c:cat>
            <c:strRef>
              <c:f>'Currency &amp; Commodities'!$CA$76:$CO$76</c:f>
              <c:strCache>
                <c:ptCount val="15"/>
                <c:pt idx="0">
                  <c:v>2014 - Jun</c:v>
                </c:pt>
                <c:pt idx="1">
                  <c:v>2014 - Jul</c:v>
                </c:pt>
                <c:pt idx="2">
                  <c:v>2014 - Aug</c:v>
                </c:pt>
                <c:pt idx="3">
                  <c:v>2014 - Sep</c:v>
                </c:pt>
                <c:pt idx="4">
                  <c:v>2014 - Oct</c:v>
                </c:pt>
                <c:pt idx="5">
                  <c:v>2014 - Nov</c:v>
                </c:pt>
                <c:pt idx="6">
                  <c:v>2014 - Dec</c:v>
                </c:pt>
                <c:pt idx="7">
                  <c:v>2015 - Jan</c:v>
                </c:pt>
                <c:pt idx="8">
                  <c:v>2015 - Feb</c:v>
                </c:pt>
                <c:pt idx="9">
                  <c:v>2015 - Mar</c:v>
                </c:pt>
                <c:pt idx="10">
                  <c:v>2015 - Apr</c:v>
                </c:pt>
                <c:pt idx="11">
                  <c:v>2015 - May</c:v>
                </c:pt>
                <c:pt idx="12">
                  <c:v>2015 - Jun</c:v>
                </c:pt>
                <c:pt idx="13">
                  <c:v>2015 - Jul</c:v>
                </c:pt>
                <c:pt idx="14">
                  <c:v>2015 - Aug</c:v>
                </c:pt>
              </c:strCache>
            </c:strRef>
          </c:cat>
          <c:val>
            <c:numRef>
              <c:f>'Currency &amp; Commodities'!$CA$79:$CO$79</c:f>
              <c:numCache>
                <c:formatCode>General</c:formatCode>
                <c:ptCount val="15"/>
                <c:pt idx="0">
                  <c:v>100</c:v>
                </c:pt>
                <c:pt idx="1">
                  <c:v>104.38185077433953</c:v>
                </c:pt>
                <c:pt idx="2">
                  <c:v>102.85609333215785</c:v>
                </c:pt>
                <c:pt idx="3">
                  <c:v>100.97020188662611</c:v>
                </c:pt>
                <c:pt idx="4">
                  <c:v>99.014517029592383</c:v>
                </c:pt>
                <c:pt idx="5">
                  <c:v>98.455141203091472</c:v>
                </c:pt>
                <c:pt idx="6">
                  <c:v>94.364071821093759</c:v>
                </c:pt>
                <c:pt idx="7">
                  <c:v>85.443004496165031</c:v>
                </c:pt>
                <c:pt idx="8">
                  <c:v>83.773986893531983</c:v>
                </c:pt>
                <c:pt idx="9">
                  <c:v>87.06470951247465</c:v>
                </c:pt>
                <c:pt idx="10">
                  <c:v>88.570924799435772</c:v>
                </c:pt>
                <c:pt idx="11">
                  <c:v>92.569279144259312</c:v>
                </c:pt>
                <c:pt idx="12">
                  <c:v>85.709541861353543</c:v>
                </c:pt>
                <c:pt idx="13">
                  <c:v>80.170148990566872</c:v>
                </c:pt>
                <c:pt idx="14">
                  <c:v>74.767845073319819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'Currency &amp; Commodities'!$BZ$80</c:f>
              <c:strCache>
                <c:ptCount val="1"/>
                <c:pt idx="0">
                  <c:v>Gold(LH)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'Currency &amp; Commodities'!$CA$76:$CO$76</c:f>
              <c:strCache>
                <c:ptCount val="15"/>
                <c:pt idx="0">
                  <c:v>2014 - Jun</c:v>
                </c:pt>
                <c:pt idx="1">
                  <c:v>2014 - Jul</c:v>
                </c:pt>
                <c:pt idx="2">
                  <c:v>2014 - Aug</c:v>
                </c:pt>
                <c:pt idx="3">
                  <c:v>2014 - Sep</c:v>
                </c:pt>
                <c:pt idx="4">
                  <c:v>2014 - Oct</c:v>
                </c:pt>
                <c:pt idx="5">
                  <c:v>2014 - Nov</c:v>
                </c:pt>
                <c:pt idx="6">
                  <c:v>2014 - Dec</c:v>
                </c:pt>
                <c:pt idx="7">
                  <c:v>2015 - Jan</c:v>
                </c:pt>
                <c:pt idx="8">
                  <c:v>2015 - Feb</c:v>
                </c:pt>
                <c:pt idx="9">
                  <c:v>2015 - Mar</c:v>
                </c:pt>
                <c:pt idx="10">
                  <c:v>2015 - Apr</c:v>
                </c:pt>
                <c:pt idx="11">
                  <c:v>2015 - May</c:v>
                </c:pt>
                <c:pt idx="12">
                  <c:v>2015 - Jun</c:v>
                </c:pt>
                <c:pt idx="13">
                  <c:v>2015 - Jul</c:v>
                </c:pt>
                <c:pt idx="14">
                  <c:v>2015 - Aug</c:v>
                </c:pt>
              </c:strCache>
            </c:strRef>
          </c:cat>
          <c:val>
            <c:numRef>
              <c:f>'Currency &amp; Commodities'!$CA$80:$CO$80</c:f>
              <c:numCache>
                <c:formatCode>General</c:formatCode>
                <c:ptCount val="15"/>
                <c:pt idx="0">
                  <c:v>100</c:v>
                </c:pt>
                <c:pt idx="1">
                  <c:v>102.74912744745122</c:v>
                </c:pt>
                <c:pt idx="2">
                  <c:v>101.49781666223218</c:v>
                </c:pt>
                <c:pt idx="3">
                  <c:v>97.141314384987396</c:v>
                </c:pt>
                <c:pt idx="4">
                  <c:v>95.751490773637187</c:v>
                </c:pt>
                <c:pt idx="5">
                  <c:v>92.060945643497732</c:v>
                </c:pt>
                <c:pt idx="6">
                  <c:v>93.941433333855045</c:v>
                </c:pt>
                <c:pt idx="7">
                  <c:v>97.58972031364938</c:v>
                </c:pt>
                <c:pt idx="8">
                  <c:v>96.340757203449527</c:v>
                </c:pt>
                <c:pt idx="9">
                  <c:v>92.391967821201078</c:v>
                </c:pt>
                <c:pt idx="10">
                  <c:v>93.770053057455442</c:v>
                </c:pt>
                <c:pt idx="11">
                  <c:v>93.72544723209117</c:v>
                </c:pt>
                <c:pt idx="12">
                  <c:v>92.517959713896687</c:v>
                </c:pt>
                <c:pt idx="13">
                  <c:v>88.552736606514017</c:v>
                </c:pt>
                <c:pt idx="14">
                  <c:v>87.453242139201478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'Currency &amp; Commodities'!$BZ$81</c:f>
              <c:strCache>
                <c:ptCount val="1"/>
                <c:pt idx="0">
                  <c:v>Iron Ore (RH)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strRef>
              <c:f>'Currency &amp; Commodities'!$CA$76:$CO$76</c:f>
              <c:strCache>
                <c:ptCount val="15"/>
                <c:pt idx="0">
                  <c:v>2014 - Jun</c:v>
                </c:pt>
                <c:pt idx="1">
                  <c:v>2014 - Jul</c:v>
                </c:pt>
                <c:pt idx="2">
                  <c:v>2014 - Aug</c:v>
                </c:pt>
                <c:pt idx="3">
                  <c:v>2014 - Sep</c:v>
                </c:pt>
                <c:pt idx="4">
                  <c:v>2014 - Oct</c:v>
                </c:pt>
                <c:pt idx="5">
                  <c:v>2014 - Nov</c:v>
                </c:pt>
                <c:pt idx="6">
                  <c:v>2014 - Dec</c:v>
                </c:pt>
                <c:pt idx="7">
                  <c:v>2015 - Jan</c:v>
                </c:pt>
                <c:pt idx="8">
                  <c:v>2015 - Feb</c:v>
                </c:pt>
                <c:pt idx="9">
                  <c:v>2015 - Mar</c:v>
                </c:pt>
                <c:pt idx="10">
                  <c:v>2015 - Apr</c:v>
                </c:pt>
                <c:pt idx="11">
                  <c:v>2015 - May</c:v>
                </c:pt>
                <c:pt idx="12">
                  <c:v>2015 - Jun</c:v>
                </c:pt>
                <c:pt idx="13">
                  <c:v>2015 - Jul</c:v>
                </c:pt>
                <c:pt idx="14">
                  <c:v>2015 - Aug</c:v>
                </c:pt>
              </c:strCache>
            </c:strRef>
          </c:cat>
          <c:val>
            <c:numRef>
              <c:f>'Currency &amp; Commodities'!$CA$81:$CO$81</c:f>
              <c:numCache>
                <c:formatCode>General</c:formatCode>
                <c:ptCount val="15"/>
                <c:pt idx="0">
                  <c:v>100</c:v>
                </c:pt>
                <c:pt idx="1">
                  <c:v>103.56911796420098</c:v>
                </c:pt>
                <c:pt idx="2">
                  <c:v>99.859823161526847</c:v>
                </c:pt>
                <c:pt idx="3">
                  <c:v>88.828984257062757</c:v>
                </c:pt>
                <c:pt idx="4">
                  <c:v>87.340953202501623</c:v>
                </c:pt>
                <c:pt idx="5">
                  <c:v>79.792969592408895</c:v>
                </c:pt>
                <c:pt idx="6">
                  <c:v>73.323269355186554</c:v>
                </c:pt>
                <c:pt idx="7">
                  <c:v>73.323269355186554</c:v>
                </c:pt>
                <c:pt idx="8">
                  <c:v>67.931852490834601</c:v>
                </c:pt>
                <c:pt idx="9">
                  <c:v>62.54043562648264</c:v>
                </c:pt>
                <c:pt idx="10">
                  <c:v>56.070735389260292</c:v>
                </c:pt>
                <c:pt idx="11">
                  <c:v>64.697002372223423</c:v>
                </c:pt>
                <c:pt idx="12">
                  <c:v>67.931852490834601</c:v>
                </c:pt>
                <c:pt idx="13">
                  <c:v>56.070735389260292</c:v>
                </c:pt>
                <c:pt idx="14">
                  <c:v>60.383868880741865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'Currency &amp; Commodities'!$BZ$82</c:f>
              <c:strCache>
                <c:ptCount val="1"/>
                <c:pt idx="0">
                  <c:v>Soya (LH)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'Currency &amp; Commodities'!$CA$76:$CO$76</c:f>
              <c:strCache>
                <c:ptCount val="15"/>
                <c:pt idx="0">
                  <c:v>2014 - Jun</c:v>
                </c:pt>
                <c:pt idx="1">
                  <c:v>2014 - Jul</c:v>
                </c:pt>
                <c:pt idx="2">
                  <c:v>2014 - Aug</c:v>
                </c:pt>
                <c:pt idx="3">
                  <c:v>2014 - Sep</c:v>
                </c:pt>
                <c:pt idx="4">
                  <c:v>2014 - Oct</c:v>
                </c:pt>
                <c:pt idx="5">
                  <c:v>2014 - Nov</c:v>
                </c:pt>
                <c:pt idx="6">
                  <c:v>2014 - Dec</c:v>
                </c:pt>
                <c:pt idx="7">
                  <c:v>2015 - Jan</c:v>
                </c:pt>
                <c:pt idx="8">
                  <c:v>2015 - Feb</c:v>
                </c:pt>
                <c:pt idx="9">
                  <c:v>2015 - Mar</c:v>
                </c:pt>
                <c:pt idx="10">
                  <c:v>2015 - Apr</c:v>
                </c:pt>
                <c:pt idx="11">
                  <c:v>2015 - May</c:v>
                </c:pt>
                <c:pt idx="12">
                  <c:v>2015 - Jun</c:v>
                </c:pt>
                <c:pt idx="13">
                  <c:v>2015 - Jul</c:v>
                </c:pt>
                <c:pt idx="14">
                  <c:v>2015 - Aug</c:v>
                </c:pt>
              </c:strCache>
            </c:strRef>
          </c:cat>
          <c:val>
            <c:numRef>
              <c:f>'Currency &amp; Commodities'!$CA$82:$CO$82</c:f>
              <c:numCache>
                <c:formatCode>General</c:formatCode>
                <c:ptCount val="15"/>
                <c:pt idx="0">
                  <c:v>100</c:v>
                </c:pt>
                <c:pt idx="1">
                  <c:v>93.023255813953483</c:v>
                </c:pt>
                <c:pt idx="2">
                  <c:v>89.147286821705436</c:v>
                </c:pt>
                <c:pt idx="3">
                  <c:v>83.720930232558146</c:v>
                </c:pt>
                <c:pt idx="4">
                  <c:v>82.170542635658919</c:v>
                </c:pt>
                <c:pt idx="5">
                  <c:v>87.015503875968989</c:v>
                </c:pt>
                <c:pt idx="6">
                  <c:v>86.434108527131784</c:v>
                </c:pt>
                <c:pt idx="7">
                  <c:v>82.170542635658919</c:v>
                </c:pt>
                <c:pt idx="8">
                  <c:v>78.875968992248062</c:v>
                </c:pt>
                <c:pt idx="9">
                  <c:v>78.100775193798455</c:v>
                </c:pt>
                <c:pt idx="10">
                  <c:v>76.550387596899228</c:v>
                </c:pt>
                <c:pt idx="11">
                  <c:v>75.387596899224803</c:v>
                </c:pt>
                <c:pt idx="12">
                  <c:v>76.937984496124031</c:v>
                </c:pt>
                <c:pt idx="13">
                  <c:v>78.488372093023244</c:v>
                </c:pt>
                <c:pt idx="14">
                  <c:v>74.031007751937977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5363200"/>
        <c:axId val="325574656"/>
      </c:lineChart>
      <c:catAx>
        <c:axId val="325363200"/>
        <c:scaling>
          <c:orientation val="minMax"/>
        </c:scaling>
        <c:delete val="0"/>
        <c:axPos val="b"/>
        <c:majorTickMark val="none"/>
        <c:minorTickMark val="none"/>
        <c:tickLblPos val="nextTo"/>
        <c:crossAx val="325574656"/>
        <c:crosses val="autoZero"/>
        <c:auto val="1"/>
        <c:lblAlgn val="ctr"/>
        <c:lblOffset val="100"/>
        <c:noMultiLvlLbl val="0"/>
      </c:catAx>
      <c:valAx>
        <c:axId val="3255746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June 2014=100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253632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999668967800224E-2"/>
          <c:y val="3.7735849056603772E-2"/>
          <c:w val="0.9226992251420858"/>
          <c:h val="0.88092030091435825"/>
        </c:manualLayout>
      </c:layout>
      <c:lineChart>
        <c:grouping val="standard"/>
        <c:varyColors val="0"/>
        <c:ser>
          <c:idx val="0"/>
          <c:order val="0"/>
          <c:tx>
            <c:v>VIX</c:v>
          </c:tx>
          <c:spPr>
            <a:ln w="38100">
              <a:solidFill>
                <a:srgbClr val="5884A1"/>
              </a:solidFill>
            </a:ln>
          </c:spPr>
          <c:marker>
            <c:symbol val="none"/>
          </c:marker>
          <c:cat>
            <c:strRef>
              <c:f>Sheet1!$A$1:$A$214</c:f>
              <c:strCache>
                <c:ptCount val="212"/>
                <c:pt idx="0">
                  <c:v>1998</c:v>
                </c:pt>
                <c:pt idx="1">
                  <c:v>1998 - Feb</c:v>
                </c:pt>
                <c:pt idx="2">
                  <c:v>1998 - Mar</c:v>
                </c:pt>
                <c:pt idx="3">
                  <c:v>1998 - Apr</c:v>
                </c:pt>
                <c:pt idx="4">
                  <c:v>1998 - May</c:v>
                </c:pt>
                <c:pt idx="5">
                  <c:v>1998 - Jun</c:v>
                </c:pt>
                <c:pt idx="6">
                  <c:v>1998 - Jul</c:v>
                </c:pt>
                <c:pt idx="7">
                  <c:v>1998 - Aug</c:v>
                </c:pt>
                <c:pt idx="8">
                  <c:v>1998 - Sep</c:v>
                </c:pt>
                <c:pt idx="9">
                  <c:v>1998 - Oct</c:v>
                </c:pt>
                <c:pt idx="10">
                  <c:v>1998 - Nov</c:v>
                </c:pt>
                <c:pt idx="11">
                  <c:v>1998 - Dec</c:v>
                </c:pt>
                <c:pt idx="12">
                  <c:v>1999</c:v>
                </c:pt>
                <c:pt idx="13">
                  <c:v>1999 - Feb</c:v>
                </c:pt>
                <c:pt idx="14">
                  <c:v>1999 - Mar</c:v>
                </c:pt>
                <c:pt idx="15">
                  <c:v>1999 - Apr</c:v>
                </c:pt>
                <c:pt idx="16">
                  <c:v>1999 - May</c:v>
                </c:pt>
                <c:pt idx="17">
                  <c:v>1999 - Jun</c:v>
                </c:pt>
                <c:pt idx="18">
                  <c:v>1999 - Jul</c:v>
                </c:pt>
                <c:pt idx="19">
                  <c:v>1999 - Aug</c:v>
                </c:pt>
                <c:pt idx="20">
                  <c:v>1999 - Sep</c:v>
                </c:pt>
                <c:pt idx="21">
                  <c:v>1999 - Oct</c:v>
                </c:pt>
                <c:pt idx="22">
                  <c:v>1999 - Nov</c:v>
                </c:pt>
                <c:pt idx="23">
                  <c:v>1999 - Dec</c:v>
                </c:pt>
                <c:pt idx="24">
                  <c:v>2000</c:v>
                </c:pt>
                <c:pt idx="25">
                  <c:v>2000 - Feb</c:v>
                </c:pt>
                <c:pt idx="26">
                  <c:v>2000 - Mar</c:v>
                </c:pt>
                <c:pt idx="27">
                  <c:v>2000 - Apr</c:v>
                </c:pt>
                <c:pt idx="28">
                  <c:v>2000 - May</c:v>
                </c:pt>
                <c:pt idx="29">
                  <c:v>2000 - Jun</c:v>
                </c:pt>
                <c:pt idx="30">
                  <c:v>2000 - Jul</c:v>
                </c:pt>
                <c:pt idx="31">
                  <c:v>2000 - Aug</c:v>
                </c:pt>
                <c:pt idx="32">
                  <c:v>2000 - Sep</c:v>
                </c:pt>
                <c:pt idx="33">
                  <c:v>2000 - Oct</c:v>
                </c:pt>
                <c:pt idx="34">
                  <c:v>2000 - Nov</c:v>
                </c:pt>
                <c:pt idx="35">
                  <c:v>2000 - Dec</c:v>
                </c:pt>
                <c:pt idx="36">
                  <c:v>2001</c:v>
                </c:pt>
                <c:pt idx="37">
                  <c:v>2001 - Feb</c:v>
                </c:pt>
                <c:pt idx="38">
                  <c:v>2001 - Mar</c:v>
                </c:pt>
                <c:pt idx="39">
                  <c:v>2001 - Apr</c:v>
                </c:pt>
                <c:pt idx="40">
                  <c:v>2001 - May</c:v>
                </c:pt>
                <c:pt idx="41">
                  <c:v>2001 - Jun</c:v>
                </c:pt>
                <c:pt idx="42">
                  <c:v>2001 - Jul</c:v>
                </c:pt>
                <c:pt idx="43">
                  <c:v>2001 - Aug</c:v>
                </c:pt>
                <c:pt idx="44">
                  <c:v>2001 - Sep</c:v>
                </c:pt>
                <c:pt idx="45">
                  <c:v>2001 - Oct</c:v>
                </c:pt>
                <c:pt idx="46">
                  <c:v>2001 - Nov</c:v>
                </c:pt>
                <c:pt idx="47">
                  <c:v>2001 - Dec</c:v>
                </c:pt>
                <c:pt idx="48">
                  <c:v>2002</c:v>
                </c:pt>
                <c:pt idx="49">
                  <c:v>2002 - Feb</c:v>
                </c:pt>
                <c:pt idx="50">
                  <c:v>2002 - Mar</c:v>
                </c:pt>
                <c:pt idx="51">
                  <c:v>2002 - Apr</c:v>
                </c:pt>
                <c:pt idx="52">
                  <c:v>2002 - May</c:v>
                </c:pt>
                <c:pt idx="53">
                  <c:v>2002 - Jun</c:v>
                </c:pt>
                <c:pt idx="54">
                  <c:v>2002 - Jul</c:v>
                </c:pt>
                <c:pt idx="55">
                  <c:v>2002 - Aug</c:v>
                </c:pt>
                <c:pt idx="56">
                  <c:v>2002 - Sep</c:v>
                </c:pt>
                <c:pt idx="57">
                  <c:v>2002 - Oct</c:v>
                </c:pt>
                <c:pt idx="58">
                  <c:v>2002 - Nov</c:v>
                </c:pt>
                <c:pt idx="59">
                  <c:v>2002 - Dec</c:v>
                </c:pt>
                <c:pt idx="60">
                  <c:v>2003</c:v>
                </c:pt>
                <c:pt idx="61">
                  <c:v>2003 - Feb</c:v>
                </c:pt>
                <c:pt idx="62">
                  <c:v>2003 - Mar</c:v>
                </c:pt>
                <c:pt idx="63">
                  <c:v>2003 - Apr</c:v>
                </c:pt>
                <c:pt idx="64">
                  <c:v>2003 - May</c:v>
                </c:pt>
                <c:pt idx="65">
                  <c:v>2003 - Jun</c:v>
                </c:pt>
                <c:pt idx="66">
                  <c:v>2003 - Jul</c:v>
                </c:pt>
                <c:pt idx="67">
                  <c:v>2003 - Aug</c:v>
                </c:pt>
                <c:pt idx="68">
                  <c:v>2003 - Sep</c:v>
                </c:pt>
                <c:pt idx="69">
                  <c:v>2003 - Oct</c:v>
                </c:pt>
                <c:pt idx="70">
                  <c:v>2003 - Nov</c:v>
                </c:pt>
                <c:pt idx="71">
                  <c:v>2003 - Dec</c:v>
                </c:pt>
                <c:pt idx="72">
                  <c:v>2004</c:v>
                </c:pt>
                <c:pt idx="73">
                  <c:v>2004 - Feb</c:v>
                </c:pt>
                <c:pt idx="74">
                  <c:v>2004 - Mar</c:v>
                </c:pt>
                <c:pt idx="75">
                  <c:v>2004 - Apr</c:v>
                </c:pt>
                <c:pt idx="76">
                  <c:v>2004 - May</c:v>
                </c:pt>
                <c:pt idx="77">
                  <c:v>2004 - Jun</c:v>
                </c:pt>
                <c:pt idx="78">
                  <c:v>2004 - Jul</c:v>
                </c:pt>
                <c:pt idx="79">
                  <c:v>2004 - Aug</c:v>
                </c:pt>
                <c:pt idx="80">
                  <c:v>2004 - Sep</c:v>
                </c:pt>
                <c:pt idx="81">
                  <c:v>2004 - Oct</c:v>
                </c:pt>
                <c:pt idx="82">
                  <c:v>2004 - Nov</c:v>
                </c:pt>
                <c:pt idx="83">
                  <c:v>2004 - Dec</c:v>
                </c:pt>
                <c:pt idx="84">
                  <c:v>2005</c:v>
                </c:pt>
                <c:pt idx="85">
                  <c:v>2005 - Feb</c:v>
                </c:pt>
                <c:pt idx="86">
                  <c:v>2005 - Mar</c:v>
                </c:pt>
                <c:pt idx="87">
                  <c:v>2005 - Apr</c:v>
                </c:pt>
                <c:pt idx="88">
                  <c:v>2005 - May</c:v>
                </c:pt>
                <c:pt idx="89">
                  <c:v>2005 - Jun</c:v>
                </c:pt>
                <c:pt idx="90">
                  <c:v>2005 - Jul</c:v>
                </c:pt>
                <c:pt idx="91">
                  <c:v>2005 - Aug</c:v>
                </c:pt>
                <c:pt idx="92">
                  <c:v>2005 - Sep</c:v>
                </c:pt>
                <c:pt idx="93">
                  <c:v>2005 - Oct</c:v>
                </c:pt>
                <c:pt idx="94">
                  <c:v>2005 - Nov</c:v>
                </c:pt>
                <c:pt idx="95">
                  <c:v>2005 - Dec</c:v>
                </c:pt>
                <c:pt idx="96">
                  <c:v>2006</c:v>
                </c:pt>
                <c:pt idx="97">
                  <c:v>2006 - Feb</c:v>
                </c:pt>
                <c:pt idx="98">
                  <c:v>2006 - Mar</c:v>
                </c:pt>
                <c:pt idx="99">
                  <c:v>2006 - Apr</c:v>
                </c:pt>
                <c:pt idx="100">
                  <c:v>2006 - May</c:v>
                </c:pt>
                <c:pt idx="101">
                  <c:v>2006 - Jun</c:v>
                </c:pt>
                <c:pt idx="102">
                  <c:v>2006 - Jul</c:v>
                </c:pt>
                <c:pt idx="103">
                  <c:v>2006 - Aug</c:v>
                </c:pt>
                <c:pt idx="104">
                  <c:v>2006 - Sep</c:v>
                </c:pt>
                <c:pt idx="105">
                  <c:v>2006 - Oct</c:v>
                </c:pt>
                <c:pt idx="106">
                  <c:v>2006 - Nov</c:v>
                </c:pt>
                <c:pt idx="107">
                  <c:v>2006 - Dec</c:v>
                </c:pt>
                <c:pt idx="108">
                  <c:v>2007</c:v>
                </c:pt>
                <c:pt idx="109">
                  <c:v>2007 - Feb</c:v>
                </c:pt>
                <c:pt idx="110">
                  <c:v>2007 - Mar</c:v>
                </c:pt>
                <c:pt idx="111">
                  <c:v>2007 - Apr</c:v>
                </c:pt>
                <c:pt idx="112">
                  <c:v>2007 - May</c:v>
                </c:pt>
                <c:pt idx="113">
                  <c:v>2007 - Jun</c:v>
                </c:pt>
                <c:pt idx="114">
                  <c:v>2007 - Jul</c:v>
                </c:pt>
                <c:pt idx="115">
                  <c:v>2007 - Aug</c:v>
                </c:pt>
                <c:pt idx="116">
                  <c:v>2007 - Sep</c:v>
                </c:pt>
                <c:pt idx="117">
                  <c:v>2007 - Oct</c:v>
                </c:pt>
                <c:pt idx="118">
                  <c:v>2007 - Nov</c:v>
                </c:pt>
                <c:pt idx="119">
                  <c:v>2007 - Dec</c:v>
                </c:pt>
                <c:pt idx="120">
                  <c:v>2008</c:v>
                </c:pt>
                <c:pt idx="121">
                  <c:v>2008 - Feb</c:v>
                </c:pt>
                <c:pt idx="122">
                  <c:v>2008 - Mar</c:v>
                </c:pt>
                <c:pt idx="123">
                  <c:v>2008 - Apr</c:v>
                </c:pt>
                <c:pt idx="124">
                  <c:v>2008 - May</c:v>
                </c:pt>
                <c:pt idx="125">
                  <c:v>2008 - Jun</c:v>
                </c:pt>
                <c:pt idx="126">
                  <c:v>2008 - Jul</c:v>
                </c:pt>
                <c:pt idx="127">
                  <c:v>2008 - Aug</c:v>
                </c:pt>
                <c:pt idx="128">
                  <c:v>2008 - Sep</c:v>
                </c:pt>
                <c:pt idx="129">
                  <c:v>2008 - Oct</c:v>
                </c:pt>
                <c:pt idx="130">
                  <c:v>2008 - Nov</c:v>
                </c:pt>
                <c:pt idx="131">
                  <c:v>2008 - Dec</c:v>
                </c:pt>
                <c:pt idx="132">
                  <c:v>2009</c:v>
                </c:pt>
                <c:pt idx="133">
                  <c:v>2009 - Feb</c:v>
                </c:pt>
                <c:pt idx="134">
                  <c:v>2009 - Mar</c:v>
                </c:pt>
                <c:pt idx="135">
                  <c:v>2009 - Apr</c:v>
                </c:pt>
                <c:pt idx="136">
                  <c:v>2009 - May</c:v>
                </c:pt>
                <c:pt idx="137">
                  <c:v>2009 - Jun</c:v>
                </c:pt>
                <c:pt idx="138">
                  <c:v>2009 - Jul</c:v>
                </c:pt>
                <c:pt idx="139">
                  <c:v>2009 - Aug</c:v>
                </c:pt>
                <c:pt idx="140">
                  <c:v>2009 - Sep</c:v>
                </c:pt>
                <c:pt idx="141">
                  <c:v>2009 - Oct</c:v>
                </c:pt>
                <c:pt idx="142">
                  <c:v>2009 - Nov</c:v>
                </c:pt>
                <c:pt idx="143">
                  <c:v>2009 - Dec</c:v>
                </c:pt>
                <c:pt idx="144">
                  <c:v>2010</c:v>
                </c:pt>
                <c:pt idx="145">
                  <c:v>2010 - Feb</c:v>
                </c:pt>
                <c:pt idx="146">
                  <c:v>2010 - Mar</c:v>
                </c:pt>
                <c:pt idx="147">
                  <c:v>2010 - Apr</c:v>
                </c:pt>
                <c:pt idx="148">
                  <c:v>2010 - May</c:v>
                </c:pt>
                <c:pt idx="149">
                  <c:v>2010 - Jun</c:v>
                </c:pt>
                <c:pt idx="150">
                  <c:v>2010 - Jul</c:v>
                </c:pt>
                <c:pt idx="151">
                  <c:v>2010 - Aug</c:v>
                </c:pt>
                <c:pt idx="152">
                  <c:v>2010 - Sep</c:v>
                </c:pt>
                <c:pt idx="153">
                  <c:v>2010 - Oct</c:v>
                </c:pt>
                <c:pt idx="154">
                  <c:v>2010 - Nov</c:v>
                </c:pt>
                <c:pt idx="155">
                  <c:v>2010 - Dec</c:v>
                </c:pt>
                <c:pt idx="156">
                  <c:v>2011</c:v>
                </c:pt>
                <c:pt idx="157">
                  <c:v>2011 - Feb</c:v>
                </c:pt>
                <c:pt idx="158">
                  <c:v>2011 - Mar</c:v>
                </c:pt>
                <c:pt idx="159">
                  <c:v>2011 - Apr</c:v>
                </c:pt>
                <c:pt idx="160">
                  <c:v>2011 - May</c:v>
                </c:pt>
                <c:pt idx="161">
                  <c:v>2011 - Jun</c:v>
                </c:pt>
                <c:pt idx="162">
                  <c:v>2011 - Jul</c:v>
                </c:pt>
                <c:pt idx="163">
                  <c:v>2011 - Aug</c:v>
                </c:pt>
                <c:pt idx="164">
                  <c:v>2011 - Sep</c:v>
                </c:pt>
                <c:pt idx="165">
                  <c:v>2011 - Oct</c:v>
                </c:pt>
                <c:pt idx="166">
                  <c:v>2011 - Nov</c:v>
                </c:pt>
                <c:pt idx="167">
                  <c:v>2011 - Dec</c:v>
                </c:pt>
                <c:pt idx="168">
                  <c:v>2012</c:v>
                </c:pt>
                <c:pt idx="169">
                  <c:v>2012 - Feb</c:v>
                </c:pt>
                <c:pt idx="170">
                  <c:v>2012 - Mar</c:v>
                </c:pt>
                <c:pt idx="171">
                  <c:v>2012 - Apr</c:v>
                </c:pt>
                <c:pt idx="172">
                  <c:v>2012 - May</c:v>
                </c:pt>
                <c:pt idx="173">
                  <c:v>2012 - Jun</c:v>
                </c:pt>
                <c:pt idx="174">
                  <c:v>2012 - Jul</c:v>
                </c:pt>
                <c:pt idx="175">
                  <c:v>2012 - Aug</c:v>
                </c:pt>
                <c:pt idx="176">
                  <c:v>2012 - Sep</c:v>
                </c:pt>
                <c:pt idx="177">
                  <c:v>2012 - Oct</c:v>
                </c:pt>
                <c:pt idx="178">
                  <c:v>2012 - Nov</c:v>
                </c:pt>
                <c:pt idx="179">
                  <c:v>2012 - Dec</c:v>
                </c:pt>
                <c:pt idx="180">
                  <c:v>2013</c:v>
                </c:pt>
                <c:pt idx="181">
                  <c:v>2013 - Feb</c:v>
                </c:pt>
                <c:pt idx="182">
                  <c:v>2013 - Mar</c:v>
                </c:pt>
                <c:pt idx="183">
                  <c:v>2013 - Apr</c:v>
                </c:pt>
                <c:pt idx="184">
                  <c:v>2013 - May</c:v>
                </c:pt>
                <c:pt idx="185">
                  <c:v>2013 - Jun</c:v>
                </c:pt>
                <c:pt idx="186">
                  <c:v>2013 - Jul</c:v>
                </c:pt>
                <c:pt idx="187">
                  <c:v>2013 - Aug</c:v>
                </c:pt>
                <c:pt idx="188">
                  <c:v>2013 - Sep</c:v>
                </c:pt>
                <c:pt idx="189">
                  <c:v>2013 - Oct</c:v>
                </c:pt>
                <c:pt idx="190">
                  <c:v>2013 - Nov</c:v>
                </c:pt>
                <c:pt idx="191">
                  <c:v>2013 - Dec</c:v>
                </c:pt>
                <c:pt idx="192">
                  <c:v>2014</c:v>
                </c:pt>
                <c:pt idx="193">
                  <c:v>2014 - Feb</c:v>
                </c:pt>
                <c:pt idx="194">
                  <c:v>2014 - Mar</c:v>
                </c:pt>
                <c:pt idx="195">
                  <c:v>2014 - Apr</c:v>
                </c:pt>
                <c:pt idx="196">
                  <c:v>2014 - May</c:v>
                </c:pt>
                <c:pt idx="197">
                  <c:v>2014 - Jun</c:v>
                </c:pt>
                <c:pt idx="198">
                  <c:v>2014 - Jul</c:v>
                </c:pt>
                <c:pt idx="199">
                  <c:v>2014 - Aug</c:v>
                </c:pt>
                <c:pt idx="200">
                  <c:v>2014 - Sep</c:v>
                </c:pt>
                <c:pt idx="201">
                  <c:v>2014 - Oct</c:v>
                </c:pt>
                <c:pt idx="202">
                  <c:v>2014 - Nov</c:v>
                </c:pt>
                <c:pt idx="203">
                  <c:v>2014 - Dec</c:v>
                </c:pt>
                <c:pt idx="204">
                  <c:v>2015</c:v>
                </c:pt>
                <c:pt idx="205">
                  <c:v>2015 - Feb</c:v>
                </c:pt>
                <c:pt idx="206">
                  <c:v>2015 - Mar</c:v>
                </c:pt>
                <c:pt idx="207">
                  <c:v>2015 - Apr</c:v>
                </c:pt>
                <c:pt idx="208">
                  <c:v>2015 - May</c:v>
                </c:pt>
                <c:pt idx="209">
                  <c:v>2015 - Jun</c:v>
                </c:pt>
                <c:pt idx="210">
                  <c:v>2015 - Jul</c:v>
                </c:pt>
                <c:pt idx="211">
                  <c:v>2015 - Aug</c:v>
                </c:pt>
              </c:strCache>
            </c:strRef>
          </c:cat>
          <c:val>
            <c:numRef>
              <c:f>Sheet1!$B$1:$B$214</c:f>
              <c:numCache>
                <c:formatCode>General</c:formatCode>
                <c:ptCount val="214"/>
                <c:pt idx="0">
                  <c:v>23.87</c:v>
                </c:pt>
                <c:pt idx="1">
                  <c:v>20</c:v>
                </c:pt>
                <c:pt idx="2">
                  <c:v>20.16</c:v>
                </c:pt>
                <c:pt idx="3">
                  <c:v>22.03</c:v>
                </c:pt>
                <c:pt idx="4">
                  <c:v>20.87</c:v>
                </c:pt>
                <c:pt idx="5">
                  <c:v>21.66</c:v>
                </c:pt>
                <c:pt idx="6">
                  <c:v>19.93</c:v>
                </c:pt>
                <c:pt idx="7">
                  <c:v>31.59</c:v>
                </c:pt>
                <c:pt idx="8">
                  <c:v>38.200000000000003</c:v>
                </c:pt>
                <c:pt idx="9">
                  <c:v>36.61</c:v>
                </c:pt>
                <c:pt idx="10">
                  <c:v>26.22</c:v>
                </c:pt>
                <c:pt idx="11">
                  <c:v>25.48</c:v>
                </c:pt>
                <c:pt idx="12">
                  <c:v>28.04</c:v>
                </c:pt>
                <c:pt idx="13">
                  <c:v>28.82</c:v>
                </c:pt>
                <c:pt idx="14">
                  <c:v>25.31</c:v>
                </c:pt>
                <c:pt idx="15">
                  <c:v>23.48</c:v>
                </c:pt>
                <c:pt idx="16">
                  <c:v>26.2</c:v>
                </c:pt>
                <c:pt idx="17">
                  <c:v>23.63</c:v>
                </c:pt>
                <c:pt idx="18">
                  <c:v>21.05</c:v>
                </c:pt>
                <c:pt idx="19">
                  <c:v>24.32</c:v>
                </c:pt>
                <c:pt idx="20">
                  <c:v>24.54</c:v>
                </c:pt>
                <c:pt idx="21">
                  <c:v>24.02</c:v>
                </c:pt>
                <c:pt idx="22">
                  <c:v>21.82</c:v>
                </c:pt>
                <c:pt idx="23">
                  <c:v>22.16</c:v>
                </c:pt>
                <c:pt idx="24">
                  <c:v>23.2</c:v>
                </c:pt>
                <c:pt idx="25">
                  <c:v>23.6</c:v>
                </c:pt>
                <c:pt idx="26">
                  <c:v>22.72</c:v>
                </c:pt>
                <c:pt idx="27">
                  <c:v>27.16</c:v>
                </c:pt>
                <c:pt idx="28">
                  <c:v>26.37</c:v>
                </c:pt>
                <c:pt idx="29">
                  <c:v>21.54</c:v>
                </c:pt>
                <c:pt idx="30">
                  <c:v>19.89</c:v>
                </c:pt>
                <c:pt idx="31">
                  <c:v>18.09</c:v>
                </c:pt>
                <c:pt idx="32">
                  <c:v>19.690000000000001</c:v>
                </c:pt>
                <c:pt idx="33">
                  <c:v>25.2</c:v>
                </c:pt>
                <c:pt idx="34">
                  <c:v>26.38</c:v>
                </c:pt>
                <c:pt idx="35">
                  <c:v>26.53</c:v>
                </c:pt>
                <c:pt idx="36">
                  <c:v>24.92</c:v>
                </c:pt>
                <c:pt idx="37">
                  <c:v>23.41</c:v>
                </c:pt>
                <c:pt idx="38">
                  <c:v>28.5</c:v>
                </c:pt>
                <c:pt idx="39">
                  <c:v>28.13</c:v>
                </c:pt>
                <c:pt idx="40">
                  <c:v>22.94</c:v>
                </c:pt>
                <c:pt idx="41">
                  <c:v>20.94</c:v>
                </c:pt>
                <c:pt idx="42">
                  <c:v>22.32</c:v>
                </c:pt>
                <c:pt idx="43">
                  <c:v>21.86</c:v>
                </c:pt>
                <c:pt idx="44">
                  <c:v>35.07</c:v>
                </c:pt>
                <c:pt idx="45">
                  <c:v>32.72</c:v>
                </c:pt>
                <c:pt idx="46">
                  <c:v>26.63</c:v>
                </c:pt>
                <c:pt idx="47">
                  <c:v>23.72</c:v>
                </c:pt>
                <c:pt idx="48">
                  <c:v>22.25</c:v>
                </c:pt>
                <c:pt idx="49">
                  <c:v>22.88</c:v>
                </c:pt>
                <c:pt idx="50">
                  <c:v>18.989999999999998</c:v>
                </c:pt>
                <c:pt idx="51">
                  <c:v>19.899999999999999</c:v>
                </c:pt>
                <c:pt idx="52">
                  <c:v>20.09</c:v>
                </c:pt>
                <c:pt idx="53">
                  <c:v>25.27</c:v>
                </c:pt>
                <c:pt idx="54">
                  <c:v>34.049999999999997</c:v>
                </c:pt>
                <c:pt idx="55">
                  <c:v>33.74</c:v>
                </c:pt>
                <c:pt idx="56">
                  <c:v>37.65</c:v>
                </c:pt>
                <c:pt idx="57">
                  <c:v>35.24</c:v>
                </c:pt>
                <c:pt idx="58">
                  <c:v>28.18</c:v>
                </c:pt>
                <c:pt idx="59">
                  <c:v>28.21</c:v>
                </c:pt>
                <c:pt idx="60">
                  <c:v>27.42</c:v>
                </c:pt>
                <c:pt idx="61">
                  <c:v>32.22</c:v>
                </c:pt>
                <c:pt idx="62">
                  <c:v>30.63</c:v>
                </c:pt>
                <c:pt idx="63">
                  <c:v>23.99</c:v>
                </c:pt>
                <c:pt idx="64">
                  <c:v>20.239999999999998</c:v>
                </c:pt>
                <c:pt idx="65">
                  <c:v>20.36</c:v>
                </c:pt>
                <c:pt idx="66">
                  <c:v>19.16</c:v>
                </c:pt>
                <c:pt idx="67">
                  <c:v>19.27</c:v>
                </c:pt>
                <c:pt idx="68">
                  <c:v>19.53</c:v>
                </c:pt>
                <c:pt idx="69">
                  <c:v>18.02</c:v>
                </c:pt>
                <c:pt idx="70">
                  <c:v>17.399999999999999</c:v>
                </c:pt>
                <c:pt idx="71">
                  <c:v>16.829999999999998</c:v>
                </c:pt>
                <c:pt idx="72">
                  <c:v>16.100000000000001</c:v>
                </c:pt>
                <c:pt idx="73">
                  <c:v>16</c:v>
                </c:pt>
                <c:pt idx="74">
                  <c:v>17.690000000000001</c:v>
                </c:pt>
                <c:pt idx="75">
                  <c:v>15.7</c:v>
                </c:pt>
                <c:pt idx="76">
                  <c:v>17.71</c:v>
                </c:pt>
                <c:pt idx="77">
                  <c:v>15.36</c:v>
                </c:pt>
                <c:pt idx="78">
                  <c:v>15.5</c:v>
                </c:pt>
                <c:pt idx="79">
                  <c:v>16.68</c:v>
                </c:pt>
                <c:pt idx="80">
                  <c:v>14.08</c:v>
                </c:pt>
                <c:pt idx="81">
                  <c:v>14.97</c:v>
                </c:pt>
                <c:pt idx="82">
                  <c:v>13.58</c:v>
                </c:pt>
                <c:pt idx="83">
                  <c:v>12.46</c:v>
                </c:pt>
                <c:pt idx="84">
                  <c:v>13.44</c:v>
                </c:pt>
                <c:pt idx="85">
                  <c:v>11.71</c:v>
                </c:pt>
                <c:pt idx="86">
                  <c:v>13.13</c:v>
                </c:pt>
                <c:pt idx="87">
                  <c:v>14.46</c:v>
                </c:pt>
                <c:pt idx="88">
                  <c:v>13.97</c:v>
                </c:pt>
                <c:pt idx="89">
                  <c:v>11.87</c:v>
                </c:pt>
                <c:pt idx="90">
                  <c:v>11.05</c:v>
                </c:pt>
                <c:pt idx="91">
                  <c:v>12.95</c:v>
                </c:pt>
                <c:pt idx="92">
                  <c:v>12.63</c:v>
                </c:pt>
                <c:pt idx="93">
                  <c:v>14.94</c:v>
                </c:pt>
                <c:pt idx="94">
                  <c:v>12.15</c:v>
                </c:pt>
                <c:pt idx="95">
                  <c:v>11.26</c:v>
                </c:pt>
                <c:pt idx="96">
                  <c:v>12.04</c:v>
                </c:pt>
                <c:pt idx="97">
                  <c:v>12.47</c:v>
                </c:pt>
                <c:pt idx="98">
                  <c:v>11.69</c:v>
                </c:pt>
                <c:pt idx="99">
                  <c:v>11.85</c:v>
                </c:pt>
                <c:pt idx="100">
                  <c:v>14.45</c:v>
                </c:pt>
                <c:pt idx="101">
                  <c:v>16.920000000000002</c:v>
                </c:pt>
                <c:pt idx="102">
                  <c:v>15.33</c:v>
                </c:pt>
                <c:pt idx="103">
                  <c:v>13.35</c:v>
                </c:pt>
                <c:pt idx="104">
                  <c:v>12.18</c:v>
                </c:pt>
                <c:pt idx="105">
                  <c:v>11.31</c:v>
                </c:pt>
                <c:pt idx="106">
                  <c:v>10.82</c:v>
                </c:pt>
                <c:pt idx="107">
                  <c:v>10.96</c:v>
                </c:pt>
                <c:pt idx="108">
                  <c:v>11.04</c:v>
                </c:pt>
                <c:pt idx="109">
                  <c:v>11.16</c:v>
                </c:pt>
                <c:pt idx="110">
                  <c:v>15.16</c:v>
                </c:pt>
                <c:pt idx="111">
                  <c:v>12.93</c:v>
                </c:pt>
                <c:pt idx="112">
                  <c:v>13.3</c:v>
                </c:pt>
                <c:pt idx="113">
                  <c:v>14.95</c:v>
                </c:pt>
                <c:pt idx="114">
                  <c:v>17.27</c:v>
                </c:pt>
                <c:pt idx="115">
                  <c:v>25.03</c:v>
                </c:pt>
                <c:pt idx="116">
                  <c:v>22.2</c:v>
                </c:pt>
                <c:pt idx="117">
                  <c:v>19.12</c:v>
                </c:pt>
                <c:pt idx="118">
                  <c:v>25.58</c:v>
                </c:pt>
                <c:pt idx="119">
                  <c:v>21.65</c:v>
                </c:pt>
                <c:pt idx="120">
                  <c:v>25.82</c:v>
                </c:pt>
                <c:pt idx="121">
                  <c:v>25.46</c:v>
                </c:pt>
                <c:pt idx="122">
                  <c:v>27.1</c:v>
                </c:pt>
                <c:pt idx="123">
                  <c:v>21.56</c:v>
                </c:pt>
                <c:pt idx="124">
                  <c:v>18.3</c:v>
                </c:pt>
                <c:pt idx="125">
                  <c:v>22.11</c:v>
                </c:pt>
                <c:pt idx="126">
                  <c:v>24.32</c:v>
                </c:pt>
                <c:pt idx="127">
                  <c:v>20.7</c:v>
                </c:pt>
                <c:pt idx="128">
                  <c:v>30.24</c:v>
                </c:pt>
                <c:pt idx="129">
                  <c:v>61.18</c:v>
                </c:pt>
                <c:pt idx="130">
                  <c:v>62.64</c:v>
                </c:pt>
                <c:pt idx="131">
                  <c:v>52.41</c:v>
                </c:pt>
                <c:pt idx="132">
                  <c:v>44.68</c:v>
                </c:pt>
                <c:pt idx="133">
                  <c:v>45.57</c:v>
                </c:pt>
                <c:pt idx="134">
                  <c:v>44.8</c:v>
                </c:pt>
                <c:pt idx="135">
                  <c:v>38.06</c:v>
                </c:pt>
                <c:pt idx="136">
                  <c:v>31.98</c:v>
                </c:pt>
                <c:pt idx="137">
                  <c:v>29.14</c:v>
                </c:pt>
                <c:pt idx="138">
                  <c:v>26.16</c:v>
                </c:pt>
                <c:pt idx="139">
                  <c:v>25.34</c:v>
                </c:pt>
                <c:pt idx="140">
                  <c:v>24.93</c:v>
                </c:pt>
                <c:pt idx="141">
                  <c:v>24.25</c:v>
                </c:pt>
                <c:pt idx="142">
                  <c:v>23.78</c:v>
                </c:pt>
                <c:pt idx="143">
                  <c:v>21.24</c:v>
                </c:pt>
                <c:pt idx="144">
                  <c:v>20.64</c:v>
                </c:pt>
                <c:pt idx="145">
                  <c:v>22.54</c:v>
                </c:pt>
                <c:pt idx="146">
                  <c:v>17.77</c:v>
                </c:pt>
                <c:pt idx="147">
                  <c:v>17.420000000000002</c:v>
                </c:pt>
                <c:pt idx="148">
                  <c:v>31.93</c:v>
                </c:pt>
                <c:pt idx="149">
                  <c:v>29.92</c:v>
                </c:pt>
                <c:pt idx="150">
                  <c:v>25.57</c:v>
                </c:pt>
                <c:pt idx="151">
                  <c:v>24.75</c:v>
                </c:pt>
                <c:pt idx="152">
                  <c:v>22.52</c:v>
                </c:pt>
                <c:pt idx="153">
                  <c:v>20.37</c:v>
                </c:pt>
                <c:pt idx="154">
                  <c:v>20.100000000000001</c:v>
                </c:pt>
                <c:pt idx="155">
                  <c:v>17.57</c:v>
                </c:pt>
                <c:pt idx="156">
                  <c:v>17.32</c:v>
                </c:pt>
                <c:pt idx="157">
                  <c:v>17.43</c:v>
                </c:pt>
                <c:pt idx="158">
                  <c:v>20.72</c:v>
                </c:pt>
                <c:pt idx="159">
                  <c:v>16.239999999999998</c:v>
                </c:pt>
                <c:pt idx="160">
                  <c:v>16.91</c:v>
                </c:pt>
                <c:pt idx="161">
                  <c:v>19.149999999999999</c:v>
                </c:pt>
                <c:pt idx="162">
                  <c:v>19.23</c:v>
                </c:pt>
                <c:pt idx="163">
                  <c:v>35.03</c:v>
                </c:pt>
                <c:pt idx="164">
                  <c:v>36.53</c:v>
                </c:pt>
                <c:pt idx="165">
                  <c:v>32.83</c:v>
                </c:pt>
                <c:pt idx="166">
                  <c:v>31.94</c:v>
                </c:pt>
                <c:pt idx="167">
                  <c:v>25.05</c:v>
                </c:pt>
                <c:pt idx="168">
                  <c:v>20.23</c:v>
                </c:pt>
                <c:pt idx="169">
                  <c:v>18.420000000000002</c:v>
                </c:pt>
                <c:pt idx="170">
                  <c:v>16.170000000000002</c:v>
                </c:pt>
                <c:pt idx="171">
                  <c:v>17.82</c:v>
                </c:pt>
                <c:pt idx="172">
                  <c:v>21</c:v>
                </c:pt>
                <c:pt idx="173">
                  <c:v>21.13</c:v>
                </c:pt>
                <c:pt idx="174">
                  <c:v>17.57</c:v>
                </c:pt>
                <c:pt idx="175">
                  <c:v>15.69</c:v>
                </c:pt>
                <c:pt idx="176">
                  <c:v>15.28</c:v>
                </c:pt>
                <c:pt idx="177">
                  <c:v>16.28</c:v>
                </c:pt>
                <c:pt idx="178">
                  <c:v>16.7</c:v>
                </c:pt>
                <c:pt idx="179">
                  <c:v>17.309999999999999</c:v>
                </c:pt>
                <c:pt idx="180">
                  <c:v>13.51</c:v>
                </c:pt>
                <c:pt idx="181">
                  <c:v>14.07</c:v>
                </c:pt>
                <c:pt idx="182">
                  <c:v>13.03</c:v>
                </c:pt>
                <c:pt idx="183">
                  <c:v>13.97</c:v>
                </c:pt>
                <c:pt idx="184">
                  <c:v>13.49</c:v>
                </c:pt>
                <c:pt idx="185">
                  <c:v>17.27</c:v>
                </c:pt>
                <c:pt idx="186">
                  <c:v>13.97</c:v>
                </c:pt>
                <c:pt idx="187">
                  <c:v>14.21</c:v>
                </c:pt>
                <c:pt idx="188">
                  <c:v>14.69</c:v>
                </c:pt>
                <c:pt idx="189">
                  <c:v>15.41</c:v>
                </c:pt>
                <c:pt idx="190">
                  <c:v>12.92</c:v>
                </c:pt>
                <c:pt idx="191">
                  <c:v>14.19</c:v>
                </c:pt>
                <c:pt idx="192">
                  <c:v>14.24</c:v>
                </c:pt>
                <c:pt idx="193">
                  <c:v>15.47</c:v>
                </c:pt>
                <c:pt idx="194">
                  <c:v>14.84</c:v>
                </c:pt>
                <c:pt idx="195">
                  <c:v>14.2</c:v>
                </c:pt>
                <c:pt idx="196">
                  <c:v>12.48</c:v>
                </c:pt>
                <c:pt idx="197">
                  <c:v>11.54</c:v>
                </c:pt>
                <c:pt idx="198">
                  <c:v>12.3</c:v>
                </c:pt>
                <c:pt idx="199">
                  <c:v>13.49</c:v>
                </c:pt>
                <c:pt idx="200">
                  <c:v>13.47</c:v>
                </c:pt>
                <c:pt idx="201">
                  <c:v>18.059999999999999</c:v>
                </c:pt>
                <c:pt idx="202">
                  <c:v>13.41</c:v>
                </c:pt>
                <c:pt idx="203">
                  <c:v>16.29</c:v>
                </c:pt>
                <c:pt idx="204">
                  <c:v>19.12</c:v>
                </c:pt>
                <c:pt idx="205">
                  <c:v>15.9</c:v>
                </c:pt>
                <c:pt idx="206">
                  <c:v>14.81</c:v>
                </c:pt>
                <c:pt idx="207">
                  <c:v>13.49</c:v>
                </c:pt>
                <c:pt idx="208">
                  <c:v>13.34</c:v>
                </c:pt>
                <c:pt idx="209">
                  <c:v>14.34</c:v>
                </c:pt>
                <c:pt idx="210">
                  <c:v>14.35</c:v>
                </c:pt>
                <c:pt idx="211">
                  <c:v>19.43</c:v>
                </c:pt>
                <c:pt idx="212">
                  <c:v>24.38</c:v>
                </c:pt>
                <c:pt idx="213">
                  <c:v>16.79</c:v>
                </c:pt>
              </c:numCache>
            </c:numRef>
          </c:val>
          <c:smooth val="0"/>
        </c:ser>
        <c:ser>
          <c:idx val="1"/>
          <c:order val="1"/>
          <c:tx>
            <c:v>Crude oil OVX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Sheet1!$A$1:$A$214</c:f>
              <c:strCache>
                <c:ptCount val="212"/>
                <c:pt idx="0">
                  <c:v>1998</c:v>
                </c:pt>
                <c:pt idx="1">
                  <c:v>1998 - Feb</c:v>
                </c:pt>
                <c:pt idx="2">
                  <c:v>1998 - Mar</c:v>
                </c:pt>
                <c:pt idx="3">
                  <c:v>1998 - Apr</c:v>
                </c:pt>
                <c:pt idx="4">
                  <c:v>1998 - May</c:v>
                </c:pt>
                <c:pt idx="5">
                  <c:v>1998 - Jun</c:v>
                </c:pt>
                <c:pt idx="6">
                  <c:v>1998 - Jul</c:v>
                </c:pt>
                <c:pt idx="7">
                  <c:v>1998 - Aug</c:v>
                </c:pt>
                <c:pt idx="8">
                  <c:v>1998 - Sep</c:v>
                </c:pt>
                <c:pt idx="9">
                  <c:v>1998 - Oct</c:v>
                </c:pt>
                <c:pt idx="10">
                  <c:v>1998 - Nov</c:v>
                </c:pt>
                <c:pt idx="11">
                  <c:v>1998 - Dec</c:v>
                </c:pt>
                <c:pt idx="12">
                  <c:v>1999</c:v>
                </c:pt>
                <c:pt idx="13">
                  <c:v>1999 - Feb</c:v>
                </c:pt>
                <c:pt idx="14">
                  <c:v>1999 - Mar</c:v>
                </c:pt>
                <c:pt idx="15">
                  <c:v>1999 - Apr</c:v>
                </c:pt>
                <c:pt idx="16">
                  <c:v>1999 - May</c:v>
                </c:pt>
                <c:pt idx="17">
                  <c:v>1999 - Jun</c:v>
                </c:pt>
                <c:pt idx="18">
                  <c:v>1999 - Jul</c:v>
                </c:pt>
                <c:pt idx="19">
                  <c:v>1999 - Aug</c:v>
                </c:pt>
                <c:pt idx="20">
                  <c:v>1999 - Sep</c:v>
                </c:pt>
                <c:pt idx="21">
                  <c:v>1999 - Oct</c:v>
                </c:pt>
                <c:pt idx="22">
                  <c:v>1999 - Nov</c:v>
                </c:pt>
                <c:pt idx="23">
                  <c:v>1999 - Dec</c:v>
                </c:pt>
                <c:pt idx="24">
                  <c:v>2000</c:v>
                </c:pt>
                <c:pt idx="25">
                  <c:v>2000 - Feb</c:v>
                </c:pt>
                <c:pt idx="26">
                  <c:v>2000 - Mar</c:v>
                </c:pt>
                <c:pt idx="27">
                  <c:v>2000 - Apr</c:v>
                </c:pt>
                <c:pt idx="28">
                  <c:v>2000 - May</c:v>
                </c:pt>
                <c:pt idx="29">
                  <c:v>2000 - Jun</c:v>
                </c:pt>
                <c:pt idx="30">
                  <c:v>2000 - Jul</c:v>
                </c:pt>
                <c:pt idx="31">
                  <c:v>2000 - Aug</c:v>
                </c:pt>
                <c:pt idx="32">
                  <c:v>2000 - Sep</c:v>
                </c:pt>
                <c:pt idx="33">
                  <c:v>2000 - Oct</c:v>
                </c:pt>
                <c:pt idx="34">
                  <c:v>2000 - Nov</c:v>
                </c:pt>
                <c:pt idx="35">
                  <c:v>2000 - Dec</c:v>
                </c:pt>
                <c:pt idx="36">
                  <c:v>2001</c:v>
                </c:pt>
                <c:pt idx="37">
                  <c:v>2001 - Feb</c:v>
                </c:pt>
                <c:pt idx="38">
                  <c:v>2001 - Mar</c:v>
                </c:pt>
                <c:pt idx="39">
                  <c:v>2001 - Apr</c:v>
                </c:pt>
                <c:pt idx="40">
                  <c:v>2001 - May</c:v>
                </c:pt>
                <c:pt idx="41">
                  <c:v>2001 - Jun</c:v>
                </c:pt>
                <c:pt idx="42">
                  <c:v>2001 - Jul</c:v>
                </c:pt>
                <c:pt idx="43">
                  <c:v>2001 - Aug</c:v>
                </c:pt>
                <c:pt idx="44">
                  <c:v>2001 - Sep</c:v>
                </c:pt>
                <c:pt idx="45">
                  <c:v>2001 - Oct</c:v>
                </c:pt>
                <c:pt idx="46">
                  <c:v>2001 - Nov</c:v>
                </c:pt>
                <c:pt idx="47">
                  <c:v>2001 - Dec</c:v>
                </c:pt>
                <c:pt idx="48">
                  <c:v>2002</c:v>
                </c:pt>
                <c:pt idx="49">
                  <c:v>2002 - Feb</c:v>
                </c:pt>
                <c:pt idx="50">
                  <c:v>2002 - Mar</c:v>
                </c:pt>
                <c:pt idx="51">
                  <c:v>2002 - Apr</c:v>
                </c:pt>
                <c:pt idx="52">
                  <c:v>2002 - May</c:v>
                </c:pt>
                <c:pt idx="53">
                  <c:v>2002 - Jun</c:v>
                </c:pt>
                <c:pt idx="54">
                  <c:v>2002 - Jul</c:v>
                </c:pt>
                <c:pt idx="55">
                  <c:v>2002 - Aug</c:v>
                </c:pt>
                <c:pt idx="56">
                  <c:v>2002 - Sep</c:v>
                </c:pt>
                <c:pt idx="57">
                  <c:v>2002 - Oct</c:v>
                </c:pt>
                <c:pt idx="58">
                  <c:v>2002 - Nov</c:v>
                </c:pt>
                <c:pt idx="59">
                  <c:v>2002 - Dec</c:v>
                </c:pt>
                <c:pt idx="60">
                  <c:v>2003</c:v>
                </c:pt>
                <c:pt idx="61">
                  <c:v>2003 - Feb</c:v>
                </c:pt>
                <c:pt idx="62">
                  <c:v>2003 - Mar</c:v>
                </c:pt>
                <c:pt idx="63">
                  <c:v>2003 - Apr</c:v>
                </c:pt>
                <c:pt idx="64">
                  <c:v>2003 - May</c:v>
                </c:pt>
                <c:pt idx="65">
                  <c:v>2003 - Jun</c:v>
                </c:pt>
                <c:pt idx="66">
                  <c:v>2003 - Jul</c:v>
                </c:pt>
                <c:pt idx="67">
                  <c:v>2003 - Aug</c:v>
                </c:pt>
                <c:pt idx="68">
                  <c:v>2003 - Sep</c:v>
                </c:pt>
                <c:pt idx="69">
                  <c:v>2003 - Oct</c:v>
                </c:pt>
                <c:pt idx="70">
                  <c:v>2003 - Nov</c:v>
                </c:pt>
                <c:pt idx="71">
                  <c:v>2003 - Dec</c:v>
                </c:pt>
                <c:pt idx="72">
                  <c:v>2004</c:v>
                </c:pt>
                <c:pt idx="73">
                  <c:v>2004 - Feb</c:v>
                </c:pt>
                <c:pt idx="74">
                  <c:v>2004 - Mar</c:v>
                </c:pt>
                <c:pt idx="75">
                  <c:v>2004 - Apr</c:v>
                </c:pt>
                <c:pt idx="76">
                  <c:v>2004 - May</c:v>
                </c:pt>
                <c:pt idx="77">
                  <c:v>2004 - Jun</c:v>
                </c:pt>
                <c:pt idx="78">
                  <c:v>2004 - Jul</c:v>
                </c:pt>
                <c:pt idx="79">
                  <c:v>2004 - Aug</c:v>
                </c:pt>
                <c:pt idx="80">
                  <c:v>2004 - Sep</c:v>
                </c:pt>
                <c:pt idx="81">
                  <c:v>2004 - Oct</c:v>
                </c:pt>
                <c:pt idx="82">
                  <c:v>2004 - Nov</c:v>
                </c:pt>
                <c:pt idx="83">
                  <c:v>2004 - Dec</c:v>
                </c:pt>
                <c:pt idx="84">
                  <c:v>2005</c:v>
                </c:pt>
                <c:pt idx="85">
                  <c:v>2005 - Feb</c:v>
                </c:pt>
                <c:pt idx="86">
                  <c:v>2005 - Mar</c:v>
                </c:pt>
                <c:pt idx="87">
                  <c:v>2005 - Apr</c:v>
                </c:pt>
                <c:pt idx="88">
                  <c:v>2005 - May</c:v>
                </c:pt>
                <c:pt idx="89">
                  <c:v>2005 - Jun</c:v>
                </c:pt>
                <c:pt idx="90">
                  <c:v>2005 - Jul</c:v>
                </c:pt>
                <c:pt idx="91">
                  <c:v>2005 - Aug</c:v>
                </c:pt>
                <c:pt idx="92">
                  <c:v>2005 - Sep</c:v>
                </c:pt>
                <c:pt idx="93">
                  <c:v>2005 - Oct</c:v>
                </c:pt>
                <c:pt idx="94">
                  <c:v>2005 - Nov</c:v>
                </c:pt>
                <c:pt idx="95">
                  <c:v>2005 - Dec</c:v>
                </c:pt>
                <c:pt idx="96">
                  <c:v>2006</c:v>
                </c:pt>
                <c:pt idx="97">
                  <c:v>2006 - Feb</c:v>
                </c:pt>
                <c:pt idx="98">
                  <c:v>2006 - Mar</c:v>
                </c:pt>
                <c:pt idx="99">
                  <c:v>2006 - Apr</c:v>
                </c:pt>
                <c:pt idx="100">
                  <c:v>2006 - May</c:v>
                </c:pt>
                <c:pt idx="101">
                  <c:v>2006 - Jun</c:v>
                </c:pt>
                <c:pt idx="102">
                  <c:v>2006 - Jul</c:v>
                </c:pt>
                <c:pt idx="103">
                  <c:v>2006 - Aug</c:v>
                </c:pt>
                <c:pt idx="104">
                  <c:v>2006 - Sep</c:v>
                </c:pt>
                <c:pt idx="105">
                  <c:v>2006 - Oct</c:v>
                </c:pt>
                <c:pt idx="106">
                  <c:v>2006 - Nov</c:v>
                </c:pt>
                <c:pt idx="107">
                  <c:v>2006 - Dec</c:v>
                </c:pt>
                <c:pt idx="108">
                  <c:v>2007</c:v>
                </c:pt>
                <c:pt idx="109">
                  <c:v>2007 - Feb</c:v>
                </c:pt>
                <c:pt idx="110">
                  <c:v>2007 - Mar</c:v>
                </c:pt>
                <c:pt idx="111">
                  <c:v>2007 - Apr</c:v>
                </c:pt>
                <c:pt idx="112">
                  <c:v>2007 - May</c:v>
                </c:pt>
                <c:pt idx="113">
                  <c:v>2007 - Jun</c:v>
                </c:pt>
                <c:pt idx="114">
                  <c:v>2007 - Jul</c:v>
                </c:pt>
                <c:pt idx="115">
                  <c:v>2007 - Aug</c:v>
                </c:pt>
                <c:pt idx="116">
                  <c:v>2007 - Sep</c:v>
                </c:pt>
                <c:pt idx="117">
                  <c:v>2007 - Oct</c:v>
                </c:pt>
                <c:pt idx="118">
                  <c:v>2007 - Nov</c:v>
                </c:pt>
                <c:pt idx="119">
                  <c:v>2007 - Dec</c:v>
                </c:pt>
                <c:pt idx="120">
                  <c:v>2008</c:v>
                </c:pt>
                <c:pt idx="121">
                  <c:v>2008 - Feb</c:v>
                </c:pt>
                <c:pt idx="122">
                  <c:v>2008 - Mar</c:v>
                </c:pt>
                <c:pt idx="123">
                  <c:v>2008 - Apr</c:v>
                </c:pt>
                <c:pt idx="124">
                  <c:v>2008 - May</c:v>
                </c:pt>
                <c:pt idx="125">
                  <c:v>2008 - Jun</c:v>
                </c:pt>
                <c:pt idx="126">
                  <c:v>2008 - Jul</c:v>
                </c:pt>
                <c:pt idx="127">
                  <c:v>2008 - Aug</c:v>
                </c:pt>
                <c:pt idx="128">
                  <c:v>2008 - Sep</c:v>
                </c:pt>
                <c:pt idx="129">
                  <c:v>2008 - Oct</c:v>
                </c:pt>
                <c:pt idx="130">
                  <c:v>2008 - Nov</c:v>
                </c:pt>
                <c:pt idx="131">
                  <c:v>2008 - Dec</c:v>
                </c:pt>
                <c:pt idx="132">
                  <c:v>2009</c:v>
                </c:pt>
                <c:pt idx="133">
                  <c:v>2009 - Feb</c:v>
                </c:pt>
                <c:pt idx="134">
                  <c:v>2009 - Mar</c:v>
                </c:pt>
                <c:pt idx="135">
                  <c:v>2009 - Apr</c:v>
                </c:pt>
                <c:pt idx="136">
                  <c:v>2009 - May</c:v>
                </c:pt>
                <c:pt idx="137">
                  <c:v>2009 - Jun</c:v>
                </c:pt>
                <c:pt idx="138">
                  <c:v>2009 - Jul</c:v>
                </c:pt>
                <c:pt idx="139">
                  <c:v>2009 - Aug</c:v>
                </c:pt>
                <c:pt idx="140">
                  <c:v>2009 - Sep</c:v>
                </c:pt>
                <c:pt idx="141">
                  <c:v>2009 - Oct</c:v>
                </c:pt>
                <c:pt idx="142">
                  <c:v>2009 - Nov</c:v>
                </c:pt>
                <c:pt idx="143">
                  <c:v>2009 - Dec</c:v>
                </c:pt>
                <c:pt idx="144">
                  <c:v>2010</c:v>
                </c:pt>
                <c:pt idx="145">
                  <c:v>2010 - Feb</c:v>
                </c:pt>
                <c:pt idx="146">
                  <c:v>2010 - Mar</c:v>
                </c:pt>
                <c:pt idx="147">
                  <c:v>2010 - Apr</c:v>
                </c:pt>
                <c:pt idx="148">
                  <c:v>2010 - May</c:v>
                </c:pt>
                <c:pt idx="149">
                  <c:v>2010 - Jun</c:v>
                </c:pt>
                <c:pt idx="150">
                  <c:v>2010 - Jul</c:v>
                </c:pt>
                <c:pt idx="151">
                  <c:v>2010 - Aug</c:v>
                </c:pt>
                <c:pt idx="152">
                  <c:v>2010 - Sep</c:v>
                </c:pt>
                <c:pt idx="153">
                  <c:v>2010 - Oct</c:v>
                </c:pt>
                <c:pt idx="154">
                  <c:v>2010 - Nov</c:v>
                </c:pt>
                <c:pt idx="155">
                  <c:v>2010 - Dec</c:v>
                </c:pt>
                <c:pt idx="156">
                  <c:v>2011</c:v>
                </c:pt>
                <c:pt idx="157">
                  <c:v>2011 - Feb</c:v>
                </c:pt>
                <c:pt idx="158">
                  <c:v>2011 - Mar</c:v>
                </c:pt>
                <c:pt idx="159">
                  <c:v>2011 - Apr</c:v>
                </c:pt>
                <c:pt idx="160">
                  <c:v>2011 - May</c:v>
                </c:pt>
                <c:pt idx="161">
                  <c:v>2011 - Jun</c:v>
                </c:pt>
                <c:pt idx="162">
                  <c:v>2011 - Jul</c:v>
                </c:pt>
                <c:pt idx="163">
                  <c:v>2011 - Aug</c:v>
                </c:pt>
                <c:pt idx="164">
                  <c:v>2011 - Sep</c:v>
                </c:pt>
                <c:pt idx="165">
                  <c:v>2011 - Oct</c:v>
                </c:pt>
                <c:pt idx="166">
                  <c:v>2011 - Nov</c:v>
                </c:pt>
                <c:pt idx="167">
                  <c:v>2011 - Dec</c:v>
                </c:pt>
                <c:pt idx="168">
                  <c:v>2012</c:v>
                </c:pt>
                <c:pt idx="169">
                  <c:v>2012 - Feb</c:v>
                </c:pt>
                <c:pt idx="170">
                  <c:v>2012 - Mar</c:v>
                </c:pt>
                <c:pt idx="171">
                  <c:v>2012 - Apr</c:v>
                </c:pt>
                <c:pt idx="172">
                  <c:v>2012 - May</c:v>
                </c:pt>
                <c:pt idx="173">
                  <c:v>2012 - Jun</c:v>
                </c:pt>
                <c:pt idx="174">
                  <c:v>2012 - Jul</c:v>
                </c:pt>
                <c:pt idx="175">
                  <c:v>2012 - Aug</c:v>
                </c:pt>
                <c:pt idx="176">
                  <c:v>2012 - Sep</c:v>
                </c:pt>
                <c:pt idx="177">
                  <c:v>2012 - Oct</c:v>
                </c:pt>
                <c:pt idx="178">
                  <c:v>2012 - Nov</c:v>
                </c:pt>
                <c:pt idx="179">
                  <c:v>2012 - Dec</c:v>
                </c:pt>
                <c:pt idx="180">
                  <c:v>2013</c:v>
                </c:pt>
                <c:pt idx="181">
                  <c:v>2013 - Feb</c:v>
                </c:pt>
                <c:pt idx="182">
                  <c:v>2013 - Mar</c:v>
                </c:pt>
                <c:pt idx="183">
                  <c:v>2013 - Apr</c:v>
                </c:pt>
                <c:pt idx="184">
                  <c:v>2013 - May</c:v>
                </c:pt>
                <c:pt idx="185">
                  <c:v>2013 - Jun</c:v>
                </c:pt>
                <c:pt idx="186">
                  <c:v>2013 - Jul</c:v>
                </c:pt>
                <c:pt idx="187">
                  <c:v>2013 - Aug</c:v>
                </c:pt>
                <c:pt idx="188">
                  <c:v>2013 - Sep</c:v>
                </c:pt>
                <c:pt idx="189">
                  <c:v>2013 - Oct</c:v>
                </c:pt>
                <c:pt idx="190">
                  <c:v>2013 - Nov</c:v>
                </c:pt>
                <c:pt idx="191">
                  <c:v>2013 - Dec</c:v>
                </c:pt>
                <c:pt idx="192">
                  <c:v>2014</c:v>
                </c:pt>
                <c:pt idx="193">
                  <c:v>2014 - Feb</c:v>
                </c:pt>
                <c:pt idx="194">
                  <c:v>2014 - Mar</c:v>
                </c:pt>
                <c:pt idx="195">
                  <c:v>2014 - Apr</c:v>
                </c:pt>
                <c:pt idx="196">
                  <c:v>2014 - May</c:v>
                </c:pt>
                <c:pt idx="197">
                  <c:v>2014 - Jun</c:v>
                </c:pt>
                <c:pt idx="198">
                  <c:v>2014 - Jul</c:v>
                </c:pt>
                <c:pt idx="199">
                  <c:v>2014 - Aug</c:v>
                </c:pt>
                <c:pt idx="200">
                  <c:v>2014 - Sep</c:v>
                </c:pt>
                <c:pt idx="201">
                  <c:v>2014 - Oct</c:v>
                </c:pt>
                <c:pt idx="202">
                  <c:v>2014 - Nov</c:v>
                </c:pt>
                <c:pt idx="203">
                  <c:v>2014 - Dec</c:v>
                </c:pt>
                <c:pt idx="204">
                  <c:v>2015</c:v>
                </c:pt>
                <c:pt idx="205">
                  <c:v>2015 - Feb</c:v>
                </c:pt>
                <c:pt idx="206">
                  <c:v>2015 - Mar</c:v>
                </c:pt>
                <c:pt idx="207">
                  <c:v>2015 - Apr</c:v>
                </c:pt>
                <c:pt idx="208">
                  <c:v>2015 - May</c:v>
                </c:pt>
                <c:pt idx="209">
                  <c:v>2015 - Jun</c:v>
                </c:pt>
                <c:pt idx="210">
                  <c:v>2015 - Jul</c:v>
                </c:pt>
                <c:pt idx="211">
                  <c:v>2015 - Aug</c:v>
                </c:pt>
              </c:strCache>
            </c:strRef>
          </c:cat>
          <c:val>
            <c:numRef>
              <c:f>Sheet1!$C$1:$C$214</c:f>
              <c:numCache>
                <c:formatCode>General</c:formatCode>
                <c:ptCount val="214"/>
                <c:pt idx="112">
                  <c:v>26.64</c:v>
                </c:pt>
                <c:pt idx="113">
                  <c:v>27</c:v>
                </c:pt>
                <c:pt idx="114">
                  <c:v>27.72</c:v>
                </c:pt>
                <c:pt idx="115">
                  <c:v>30.72</c:v>
                </c:pt>
                <c:pt idx="116">
                  <c:v>29.85</c:v>
                </c:pt>
                <c:pt idx="117">
                  <c:v>31.3</c:v>
                </c:pt>
                <c:pt idx="118">
                  <c:v>36.979999999999997</c:v>
                </c:pt>
                <c:pt idx="119">
                  <c:v>33.32</c:v>
                </c:pt>
                <c:pt idx="120">
                  <c:v>33.43</c:v>
                </c:pt>
                <c:pt idx="121">
                  <c:v>32.67</c:v>
                </c:pt>
                <c:pt idx="122">
                  <c:v>40.31</c:v>
                </c:pt>
                <c:pt idx="123">
                  <c:v>39.68</c:v>
                </c:pt>
                <c:pt idx="124">
                  <c:v>38.97</c:v>
                </c:pt>
                <c:pt idx="125">
                  <c:v>45.99</c:v>
                </c:pt>
                <c:pt idx="126">
                  <c:v>48.93</c:v>
                </c:pt>
                <c:pt idx="127">
                  <c:v>46.71</c:v>
                </c:pt>
                <c:pt idx="128">
                  <c:v>50.59</c:v>
                </c:pt>
                <c:pt idx="129">
                  <c:v>72.19</c:v>
                </c:pt>
                <c:pt idx="130">
                  <c:v>80.89</c:v>
                </c:pt>
                <c:pt idx="131">
                  <c:v>91.92</c:v>
                </c:pt>
                <c:pt idx="132">
                  <c:v>80.900000000000006</c:v>
                </c:pt>
                <c:pt idx="133">
                  <c:v>71.709999999999994</c:v>
                </c:pt>
                <c:pt idx="134">
                  <c:v>68.83</c:v>
                </c:pt>
                <c:pt idx="135">
                  <c:v>57.84</c:v>
                </c:pt>
                <c:pt idx="136">
                  <c:v>44.36</c:v>
                </c:pt>
                <c:pt idx="137">
                  <c:v>45.03</c:v>
                </c:pt>
                <c:pt idx="138">
                  <c:v>46.24</c:v>
                </c:pt>
                <c:pt idx="139">
                  <c:v>45.73</c:v>
                </c:pt>
                <c:pt idx="140">
                  <c:v>43.98</c:v>
                </c:pt>
                <c:pt idx="141">
                  <c:v>41.68</c:v>
                </c:pt>
                <c:pt idx="142">
                  <c:v>38.6</c:v>
                </c:pt>
                <c:pt idx="143">
                  <c:v>39.590000000000003</c:v>
                </c:pt>
                <c:pt idx="144">
                  <c:v>32.619999999999997</c:v>
                </c:pt>
                <c:pt idx="145">
                  <c:v>35.49</c:v>
                </c:pt>
                <c:pt idx="146">
                  <c:v>31.95</c:v>
                </c:pt>
                <c:pt idx="147">
                  <c:v>28.49</c:v>
                </c:pt>
                <c:pt idx="148">
                  <c:v>40.4</c:v>
                </c:pt>
                <c:pt idx="149">
                  <c:v>39.630000000000003</c:v>
                </c:pt>
                <c:pt idx="150">
                  <c:v>34.5</c:v>
                </c:pt>
                <c:pt idx="151">
                  <c:v>33.18</c:v>
                </c:pt>
                <c:pt idx="152">
                  <c:v>31.71</c:v>
                </c:pt>
                <c:pt idx="153">
                  <c:v>32.380000000000003</c:v>
                </c:pt>
                <c:pt idx="154">
                  <c:v>31.25</c:v>
                </c:pt>
                <c:pt idx="155">
                  <c:v>28.9</c:v>
                </c:pt>
                <c:pt idx="156">
                  <c:v>28.88</c:v>
                </c:pt>
                <c:pt idx="157">
                  <c:v>33.71</c:v>
                </c:pt>
                <c:pt idx="158">
                  <c:v>39.85</c:v>
                </c:pt>
                <c:pt idx="159">
                  <c:v>31.96</c:v>
                </c:pt>
                <c:pt idx="160">
                  <c:v>37.659999999999997</c:v>
                </c:pt>
                <c:pt idx="161">
                  <c:v>34</c:v>
                </c:pt>
                <c:pt idx="162">
                  <c:v>31.96</c:v>
                </c:pt>
                <c:pt idx="163">
                  <c:v>47.47</c:v>
                </c:pt>
                <c:pt idx="164">
                  <c:v>48.09</c:v>
                </c:pt>
                <c:pt idx="165">
                  <c:v>48.52</c:v>
                </c:pt>
                <c:pt idx="166">
                  <c:v>45.59</c:v>
                </c:pt>
                <c:pt idx="167">
                  <c:v>39.4</c:v>
                </c:pt>
                <c:pt idx="168">
                  <c:v>34.700000000000003</c:v>
                </c:pt>
                <c:pt idx="169">
                  <c:v>33.01</c:v>
                </c:pt>
                <c:pt idx="170">
                  <c:v>29.81</c:v>
                </c:pt>
                <c:pt idx="171">
                  <c:v>27.97</c:v>
                </c:pt>
                <c:pt idx="172">
                  <c:v>30.11</c:v>
                </c:pt>
                <c:pt idx="173">
                  <c:v>36.65</c:v>
                </c:pt>
                <c:pt idx="174">
                  <c:v>35.58</c:v>
                </c:pt>
                <c:pt idx="175">
                  <c:v>31.72</c:v>
                </c:pt>
                <c:pt idx="176">
                  <c:v>33.869999999999997</c:v>
                </c:pt>
                <c:pt idx="177">
                  <c:v>33.270000000000003</c:v>
                </c:pt>
                <c:pt idx="178">
                  <c:v>30.65</c:v>
                </c:pt>
                <c:pt idx="179">
                  <c:v>28.95</c:v>
                </c:pt>
                <c:pt idx="180">
                  <c:v>24.11</c:v>
                </c:pt>
                <c:pt idx="181">
                  <c:v>23.4</c:v>
                </c:pt>
                <c:pt idx="182">
                  <c:v>20.07</c:v>
                </c:pt>
                <c:pt idx="183">
                  <c:v>23.63</c:v>
                </c:pt>
                <c:pt idx="184">
                  <c:v>23.88</c:v>
                </c:pt>
                <c:pt idx="185">
                  <c:v>22.84</c:v>
                </c:pt>
                <c:pt idx="186">
                  <c:v>24.05</c:v>
                </c:pt>
                <c:pt idx="187">
                  <c:v>24</c:v>
                </c:pt>
                <c:pt idx="188">
                  <c:v>24.27</c:v>
                </c:pt>
                <c:pt idx="189">
                  <c:v>21.62</c:v>
                </c:pt>
                <c:pt idx="190">
                  <c:v>19.97</c:v>
                </c:pt>
                <c:pt idx="191">
                  <c:v>17.47</c:v>
                </c:pt>
                <c:pt idx="192">
                  <c:v>19.57</c:v>
                </c:pt>
                <c:pt idx="193">
                  <c:v>19.04</c:v>
                </c:pt>
                <c:pt idx="194">
                  <c:v>20.03</c:v>
                </c:pt>
                <c:pt idx="195">
                  <c:v>18.809999999999999</c:v>
                </c:pt>
                <c:pt idx="196">
                  <c:v>16.68</c:v>
                </c:pt>
                <c:pt idx="197">
                  <c:v>16.829999999999998</c:v>
                </c:pt>
                <c:pt idx="198">
                  <c:v>16.87</c:v>
                </c:pt>
                <c:pt idx="199">
                  <c:v>17.93</c:v>
                </c:pt>
                <c:pt idx="200">
                  <c:v>19.63</c:v>
                </c:pt>
                <c:pt idx="201">
                  <c:v>29.37</c:v>
                </c:pt>
                <c:pt idx="202">
                  <c:v>33.159999999999997</c:v>
                </c:pt>
                <c:pt idx="203">
                  <c:v>47.81</c:v>
                </c:pt>
                <c:pt idx="204">
                  <c:v>55.17</c:v>
                </c:pt>
                <c:pt idx="205">
                  <c:v>57.8</c:v>
                </c:pt>
                <c:pt idx="206">
                  <c:v>51.53</c:v>
                </c:pt>
                <c:pt idx="207">
                  <c:v>42.76</c:v>
                </c:pt>
                <c:pt idx="208">
                  <c:v>34.18</c:v>
                </c:pt>
                <c:pt idx="209">
                  <c:v>32.54</c:v>
                </c:pt>
                <c:pt idx="210">
                  <c:v>38.11</c:v>
                </c:pt>
                <c:pt idx="211">
                  <c:v>43.95</c:v>
                </c:pt>
                <c:pt idx="212">
                  <c:v>49.6</c:v>
                </c:pt>
                <c:pt idx="213">
                  <c:v>42.82</c:v>
                </c:pt>
              </c:numCache>
            </c:numRef>
          </c:val>
          <c:smooth val="0"/>
        </c:ser>
        <c:ser>
          <c:idx val="2"/>
          <c:order val="2"/>
          <c:tx>
            <c:v>NASDAQ VXN</c:v>
          </c:tx>
          <c:marker>
            <c:symbol val="none"/>
          </c:marker>
          <c:cat>
            <c:strRef>
              <c:f>Sheet1!$A$1:$A$214</c:f>
              <c:strCache>
                <c:ptCount val="212"/>
                <c:pt idx="0">
                  <c:v>1998</c:v>
                </c:pt>
                <c:pt idx="1">
                  <c:v>1998 - Feb</c:v>
                </c:pt>
                <c:pt idx="2">
                  <c:v>1998 - Mar</c:v>
                </c:pt>
                <c:pt idx="3">
                  <c:v>1998 - Apr</c:v>
                </c:pt>
                <c:pt idx="4">
                  <c:v>1998 - May</c:v>
                </c:pt>
                <c:pt idx="5">
                  <c:v>1998 - Jun</c:v>
                </c:pt>
                <c:pt idx="6">
                  <c:v>1998 - Jul</c:v>
                </c:pt>
                <c:pt idx="7">
                  <c:v>1998 - Aug</c:v>
                </c:pt>
                <c:pt idx="8">
                  <c:v>1998 - Sep</c:v>
                </c:pt>
                <c:pt idx="9">
                  <c:v>1998 - Oct</c:v>
                </c:pt>
                <c:pt idx="10">
                  <c:v>1998 - Nov</c:v>
                </c:pt>
                <c:pt idx="11">
                  <c:v>1998 - Dec</c:v>
                </c:pt>
                <c:pt idx="12">
                  <c:v>1999</c:v>
                </c:pt>
                <c:pt idx="13">
                  <c:v>1999 - Feb</c:v>
                </c:pt>
                <c:pt idx="14">
                  <c:v>1999 - Mar</c:v>
                </c:pt>
                <c:pt idx="15">
                  <c:v>1999 - Apr</c:v>
                </c:pt>
                <c:pt idx="16">
                  <c:v>1999 - May</c:v>
                </c:pt>
                <c:pt idx="17">
                  <c:v>1999 - Jun</c:v>
                </c:pt>
                <c:pt idx="18">
                  <c:v>1999 - Jul</c:v>
                </c:pt>
                <c:pt idx="19">
                  <c:v>1999 - Aug</c:v>
                </c:pt>
                <c:pt idx="20">
                  <c:v>1999 - Sep</c:v>
                </c:pt>
                <c:pt idx="21">
                  <c:v>1999 - Oct</c:v>
                </c:pt>
                <c:pt idx="22">
                  <c:v>1999 - Nov</c:v>
                </c:pt>
                <c:pt idx="23">
                  <c:v>1999 - Dec</c:v>
                </c:pt>
                <c:pt idx="24">
                  <c:v>2000</c:v>
                </c:pt>
                <c:pt idx="25">
                  <c:v>2000 - Feb</c:v>
                </c:pt>
                <c:pt idx="26">
                  <c:v>2000 - Mar</c:v>
                </c:pt>
                <c:pt idx="27">
                  <c:v>2000 - Apr</c:v>
                </c:pt>
                <c:pt idx="28">
                  <c:v>2000 - May</c:v>
                </c:pt>
                <c:pt idx="29">
                  <c:v>2000 - Jun</c:v>
                </c:pt>
                <c:pt idx="30">
                  <c:v>2000 - Jul</c:v>
                </c:pt>
                <c:pt idx="31">
                  <c:v>2000 - Aug</c:v>
                </c:pt>
                <c:pt idx="32">
                  <c:v>2000 - Sep</c:v>
                </c:pt>
                <c:pt idx="33">
                  <c:v>2000 - Oct</c:v>
                </c:pt>
                <c:pt idx="34">
                  <c:v>2000 - Nov</c:v>
                </c:pt>
                <c:pt idx="35">
                  <c:v>2000 - Dec</c:v>
                </c:pt>
                <c:pt idx="36">
                  <c:v>2001</c:v>
                </c:pt>
                <c:pt idx="37">
                  <c:v>2001 - Feb</c:v>
                </c:pt>
                <c:pt idx="38">
                  <c:v>2001 - Mar</c:v>
                </c:pt>
                <c:pt idx="39">
                  <c:v>2001 - Apr</c:v>
                </c:pt>
                <c:pt idx="40">
                  <c:v>2001 - May</c:v>
                </c:pt>
                <c:pt idx="41">
                  <c:v>2001 - Jun</c:v>
                </c:pt>
                <c:pt idx="42">
                  <c:v>2001 - Jul</c:v>
                </c:pt>
                <c:pt idx="43">
                  <c:v>2001 - Aug</c:v>
                </c:pt>
                <c:pt idx="44">
                  <c:v>2001 - Sep</c:v>
                </c:pt>
                <c:pt idx="45">
                  <c:v>2001 - Oct</c:v>
                </c:pt>
                <c:pt idx="46">
                  <c:v>2001 - Nov</c:v>
                </c:pt>
                <c:pt idx="47">
                  <c:v>2001 - Dec</c:v>
                </c:pt>
                <c:pt idx="48">
                  <c:v>2002</c:v>
                </c:pt>
                <c:pt idx="49">
                  <c:v>2002 - Feb</c:v>
                </c:pt>
                <c:pt idx="50">
                  <c:v>2002 - Mar</c:v>
                </c:pt>
                <c:pt idx="51">
                  <c:v>2002 - Apr</c:v>
                </c:pt>
                <c:pt idx="52">
                  <c:v>2002 - May</c:v>
                </c:pt>
                <c:pt idx="53">
                  <c:v>2002 - Jun</c:v>
                </c:pt>
                <c:pt idx="54">
                  <c:v>2002 - Jul</c:v>
                </c:pt>
                <c:pt idx="55">
                  <c:v>2002 - Aug</c:v>
                </c:pt>
                <c:pt idx="56">
                  <c:v>2002 - Sep</c:v>
                </c:pt>
                <c:pt idx="57">
                  <c:v>2002 - Oct</c:v>
                </c:pt>
                <c:pt idx="58">
                  <c:v>2002 - Nov</c:v>
                </c:pt>
                <c:pt idx="59">
                  <c:v>2002 - Dec</c:v>
                </c:pt>
                <c:pt idx="60">
                  <c:v>2003</c:v>
                </c:pt>
                <c:pt idx="61">
                  <c:v>2003 - Feb</c:v>
                </c:pt>
                <c:pt idx="62">
                  <c:v>2003 - Mar</c:v>
                </c:pt>
                <c:pt idx="63">
                  <c:v>2003 - Apr</c:v>
                </c:pt>
                <c:pt idx="64">
                  <c:v>2003 - May</c:v>
                </c:pt>
                <c:pt idx="65">
                  <c:v>2003 - Jun</c:v>
                </c:pt>
                <c:pt idx="66">
                  <c:v>2003 - Jul</c:v>
                </c:pt>
                <c:pt idx="67">
                  <c:v>2003 - Aug</c:v>
                </c:pt>
                <c:pt idx="68">
                  <c:v>2003 - Sep</c:v>
                </c:pt>
                <c:pt idx="69">
                  <c:v>2003 - Oct</c:v>
                </c:pt>
                <c:pt idx="70">
                  <c:v>2003 - Nov</c:v>
                </c:pt>
                <c:pt idx="71">
                  <c:v>2003 - Dec</c:v>
                </c:pt>
                <c:pt idx="72">
                  <c:v>2004</c:v>
                </c:pt>
                <c:pt idx="73">
                  <c:v>2004 - Feb</c:v>
                </c:pt>
                <c:pt idx="74">
                  <c:v>2004 - Mar</c:v>
                </c:pt>
                <c:pt idx="75">
                  <c:v>2004 - Apr</c:v>
                </c:pt>
                <c:pt idx="76">
                  <c:v>2004 - May</c:v>
                </c:pt>
                <c:pt idx="77">
                  <c:v>2004 - Jun</c:v>
                </c:pt>
                <c:pt idx="78">
                  <c:v>2004 - Jul</c:v>
                </c:pt>
                <c:pt idx="79">
                  <c:v>2004 - Aug</c:v>
                </c:pt>
                <c:pt idx="80">
                  <c:v>2004 - Sep</c:v>
                </c:pt>
                <c:pt idx="81">
                  <c:v>2004 - Oct</c:v>
                </c:pt>
                <c:pt idx="82">
                  <c:v>2004 - Nov</c:v>
                </c:pt>
                <c:pt idx="83">
                  <c:v>2004 - Dec</c:v>
                </c:pt>
                <c:pt idx="84">
                  <c:v>2005</c:v>
                </c:pt>
                <c:pt idx="85">
                  <c:v>2005 - Feb</c:v>
                </c:pt>
                <c:pt idx="86">
                  <c:v>2005 - Mar</c:v>
                </c:pt>
                <c:pt idx="87">
                  <c:v>2005 - Apr</c:v>
                </c:pt>
                <c:pt idx="88">
                  <c:v>2005 - May</c:v>
                </c:pt>
                <c:pt idx="89">
                  <c:v>2005 - Jun</c:v>
                </c:pt>
                <c:pt idx="90">
                  <c:v>2005 - Jul</c:v>
                </c:pt>
                <c:pt idx="91">
                  <c:v>2005 - Aug</c:v>
                </c:pt>
                <c:pt idx="92">
                  <c:v>2005 - Sep</c:v>
                </c:pt>
                <c:pt idx="93">
                  <c:v>2005 - Oct</c:v>
                </c:pt>
                <c:pt idx="94">
                  <c:v>2005 - Nov</c:v>
                </c:pt>
                <c:pt idx="95">
                  <c:v>2005 - Dec</c:v>
                </c:pt>
                <c:pt idx="96">
                  <c:v>2006</c:v>
                </c:pt>
                <c:pt idx="97">
                  <c:v>2006 - Feb</c:v>
                </c:pt>
                <c:pt idx="98">
                  <c:v>2006 - Mar</c:v>
                </c:pt>
                <c:pt idx="99">
                  <c:v>2006 - Apr</c:v>
                </c:pt>
                <c:pt idx="100">
                  <c:v>2006 - May</c:v>
                </c:pt>
                <c:pt idx="101">
                  <c:v>2006 - Jun</c:v>
                </c:pt>
                <c:pt idx="102">
                  <c:v>2006 - Jul</c:v>
                </c:pt>
                <c:pt idx="103">
                  <c:v>2006 - Aug</c:v>
                </c:pt>
                <c:pt idx="104">
                  <c:v>2006 - Sep</c:v>
                </c:pt>
                <c:pt idx="105">
                  <c:v>2006 - Oct</c:v>
                </c:pt>
                <c:pt idx="106">
                  <c:v>2006 - Nov</c:v>
                </c:pt>
                <c:pt idx="107">
                  <c:v>2006 - Dec</c:v>
                </c:pt>
                <c:pt idx="108">
                  <c:v>2007</c:v>
                </c:pt>
                <c:pt idx="109">
                  <c:v>2007 - Feb</c:v>
                </c:pt>
                <c:pt idx="110">
                  <c:v>2007 - Mar</c:v>
                </c:pt>
                <c:pt idx="111">
                  <c:v>2007 - Apr</c:v>
                </c:pt>
                <c:pt idx="112">
                  <c:v>2007 - May</c:v>
                </c:pt>
                <c:pt idx="113">
                  <c:v>2007 - Jun</c:v>
                </c:pt>
                <c:pt idx="114">
                  <c:v>2007 - Jul</c:v>
                </c:pt>
                <c:pt idx="115">
                  <c:v>2007 - Aug</c:v>
                </c:pt>
                <c:pt idx="116">
                  <c:v>2007 - Sep</c:v>
                </c:pt>
                <c:pt idx="117">
                  <c:v>2007 - Oct</c:v>
                </c:pt>
                <c:pt idx="118">
                  <c:v>2007 - Nov</c:v>
                </c:pt>
                <c:pt idx="119">
                  <c:v>2007 - Dec</c:v>
                </c:pt>
                <c:pt idx="120">
                  <c:v>2008</c:v>
                </c:pt>
                <c:pt idx="121">
                  <c:v>2008 - Feb</c:v>
                </c:pt>
                <c:pt idx="122">
                  <c:v>2008 - Mar</c:v>
                </c:pt>
                <c:pt idx="123">
                  <c:v>2008 - Apr</c:v>
                </c:pt>
                <c:pt idx="124">
                  <c:v>2008 - May</c:v>
                </c:pt>
                <c:pt idx="125">
                  <c:v>2008 - Jun</c:v>
                </c:pt>
                <c:pt idx="126">
                  <c:v>2008 - Jul</c:v>
                </c:pt>
                <c:pt idx="127">
                  <c:v>2008 - Aug</c:v>
                </c:pt>
                <c:pt idx="128">
                  <c:v>2008 - Sep</c:v>
                </c:pt>
                <c:pt idx="129">
                  <c:v>2008 - Oct</c:v>
                </c:pt>
                <c:pt idx="130">
                  <c:v>2008 - Nov</c:v>
                </c:pt>
                <c:pt idx="131">
                  <c:v>2008 - Dec</c:v>
                </c:pt>
                <c:pt idx="132">
                  <c:v>2009</c:v>
                </c:pt>
                <c:pt idx="133">
                  <c:v>2009 - Feb</c:v>
                </c:pt>
                <c:pt idx="134">
                  <c:v>2009 - Mar</c:v>
                </c:pt>
                <c:pt idx="135">
                  <c:v>2009 - Apr</c:v>
                </c:pt>
                <c:pt idx="136">
                  <c:v>2009 - May</c:v>
                </c:pt>
                <c:pt idx="137">
                  <c:v>2009 - Jun</c:v>
                </c:pt>
                <c:pt idx="138">
                  <c:v>2009 - Jul</c:v>
                </c:pt>
                <c:pt idx="139">
                  <c:v>2009 - Aug</c:v>
                </c:pt>
                <c:pt idx="140">
                  <c:v>2009 - Sep</c:v>
                </c:pt>
                <c:pt idx="141">
                  <c:v>2009 - Oct</c:v>
                </c:pt>
                <c:pt idx="142">
                  <c:v>2009 - Nov</c:v>
                </c:pt>
                <c:pt idx="143">
                  <c:v>2009 - Dec</c:v>
                </c:pt>
                <c:pt idx="144">
                  <c:v>2010</c:v>
                </c:pt>
                <c:pt idx="145">
                  <c:v>2010 - Feb</c:v>
                </c:pt>
                <c:pt idx="146">
                  <c:v>2010 - Mar</c:v>
                </c:pt>
                <c:pt idx="147">
                  <c:v>2010 - Apr</c:v>
                </c:pt>
                <c:pt idx="148">
                  <c:v>2010 - May</c:v>
                </c:pt>
                <c:pt idx="149">
                  <c:v>2010 - Jun</c:v>
                </c:pt>
                <c:pt idx="150">
                  <c:v>2010 - Jul</c:v>
                </c:pt>
                <c:pt idx="151">
                  <c:v>2010 - Aug</c:v>
                </c:pt>
                <c:pt idx="152">
                  <c:v>2010 - Sep</c:v>
                </c:pt>
                <c:pt idx="153">
                  <c:v>2010 - Oct</c:v>
                </c:pt>
                <c:pt idx="154">
                  <c:v>2010 - Nov</c:v>
                </c:pt>
                <c:pt idx="155">
                  <c:v>2010 - Dec</c:v>
                </c:pt>
                <c:pt idx="156">
                  <c:v>2011</c:v>
                </c:pt>
                <c:pt idx="157">
                  <c:v>2011 - Feb</c:v>
                </c:pt>
                <c:pt idx="158">
                  <c:v>2011 - Mar</c:v>
                </c:pt>
                <c:pt idx="159">
                  <c:v>2011 - Apr</c:v>
                </c:pt>
                <c:pt idx="160">
                  <c:v>2011 - May</c:v>
                </c:pt>
                <c:pt idx="161">
                  <c:v>2011 - Jun</c:v>
                </c:pt>
                <c:pt idx="162">
                  <c:v>2011 - Jul</c:v>
                </c:pt>
                <c:pt idx="163">
                  <c:v>2011 - Aug</c:v>
                </c:pt>
                <c:pt idx="164">
                  <c:v>2011 - Sep</c:v>
                </c:pt>
                <c:pt idx="165">
                  <c:v>2011 - Oct</c:v>
                </c:pt>
                <c:pt idx="166">
                  <c:v>2011 - Nov</c:v>
                </c:pt>
                <c:pt idx="167">
                  <c:v>2011 - Dec</c:v>
                </c:pt>
                <c:pt idx="168">
                  <c:v>2012</c:v>
                </c:pt>
                <c:pt idx="169">
                  <c:v>2012 - Feb</c:v>
                </c:pt>
                <c:pt idx="170">
                  <c:v>2012 - Mar</c:v>
                </c:pt>
                <c:pt idx="171">
                  <c:v>2012 - Apr</c:v>
                </c:pt>
                <c:pt idx="172">
                  <c:v>2012 - May</c:v>
                </c:pt>
                <c:pt idx="173">
                  <c:v>2012 - Jun</c:v>
                </c:pt>
                <c:pt idx="174">
                  <c:v>2012 - Jul</c:v>
                </c:pt>
                <c:pt idx="175">
                  <c:v>2012 - Aug</c:v>
                </c:pt>
                <c:pt idx="176">
                  <c:v>2012 - Sep</c:v>
                </c:pt>
                <c:pt idx="177">
                  <c:v>2012 - Oct</c:v>
                </c:pt>
                <c:pt idx="178">
                  <c:v>2012 - Nov</c:v>
                </c:pt>
                <c:pt idx="179">
                  <c:v>2012 - Dec</c:v>
                </c:pt>
                <c:pt idx="180">
                  <c:v>2013</c:v>
                </c:pt>
                <c:pt idx="181">
                  <c:v>2013 - Feb</c:v>
                </c:pt>
                <c:pt idx="182">
                  <c:v>2013 - Mar</c:v>
                </c:pt>
                <c:pt idx="183">
                  <c:v>2013 - Apr</c:v>
                </c:pt>
                <c:pt idx="184">
                  <c:v>2013 - May</c:v>
                </c:pt>
                <c:pt idx="185">
                  <c:v>2013 - Jun</c:v>
                </c:pt>
                <c:pt idx="186">
                  <c:v>2013 - Jul</c:v>
                </c:pt>
                <c:pt idx="187">
                  <c:v>2013 - Aug</c:v>
                </c:pt>
                <c:pt idx="188">
                  <c:v>2013 - Sep</c:v>
                </c:pt>
                <c:pt idx="189">
                  <c:v>2013 - Oct</c:v>
                </c:pt>
                <c:pt idx="190">
                  <c:v>2013 - Nov</c:v>
                </c:pt>
                <c:pt idx="191">
                  <c:v>2013 - Dec</c:v>
                </c:pt>
                <c:pt idx="192">
                  <c:v>2014</c:v>
                </c:pt>
                <c:pt idx="193">
                  <c:v>2014 - Feb</c:v>
                </c:pt>
                <c:pt idx="194">
                  <c:v>2014 - Mar</c:v>
                </c:pt>
                <c:pt idx="195">
                  <c:v>2014 - Apr</c:v>
                </c:pt>
                <c:pt idx="196">
                  <c:v>2014 - May</c:v>
                </c:pt>
                <c:pt idx="197">
                  <c:v>2014 - Jun</c:v>
                </c:pt>
                <c:pt idx="198">
                  <c:v>2014 - Jul</c:v>
                </c:pt>
                <c:pt idx="199">
                  <c:v>2014 - Aug</c:v>
                </c:pt>
                <c:pt idx="200">
                  <c:v>2014 - Sep</c:v>
                </c:pt>
                <c:pt idx="201">
                  <c:v>2014 - Oct</c:v>
                </c:pt>
                <c:pt idx="202">
                  <c:v>2014 - Nov</c:v>
                </c:pt>
                <c:pt idx="203">
                  <c:v>2014 - Dec</c:v>
                </c:pt>
                <c:pt idx="204">
                  <c:v>2015</c:v>
                </c:pt>
                <c:pt idx="205">
                  <c:v>2015 - Feb</c:v>
                </c:pt>
                <c:pt idx="206">
                  <c:v>2015 - Mar</c:v>
                </c:pt>
                <c:pt idx="207">
                  <c:v>2015 - Apr</c:v>
                </c:pt>
                <c:pt idx="208">
                  <c:v>2015 - May</c:v>
                </c:pt>
                <c:pt idx="209">
                  <c:v>2015 - Jun</c:v>
                </c:pt>
                <c:pt idx="210">
                  <c:v>2015 - Jul</c:v>
                </c:pt>
                <c:pt idx="211">
                  <c:v>2015 - Aug</c:v>
                </c:pt>
              </c:strCache>
            </c:strRef>
          </c:cat>
          <c:val>
            <c:numRef>
              <c:f>Sheet1!$D$1:$D$214</c:f>
              <c:numCache>
                <c:formatCode>General</c:formatCode>
                <c:ptCount val="214"/>
                <c:pt idx="36">
                  <c:v>71.599999999999994</c:v>
                </c:pt>
                <c:pt idx="37">
                  <c:v>58.03</c:v>
                </c:pt>
                <c:pt idx="38">
                  <c:v>63.09</c:v>
                </c:pt>
                <c:pt idx="39">
                  <c:v>65.11</c:v>
                </c:pt>
                <c:pt idx="40">
                  <c:v>53.69</c:v>
                </c:pt>
                <c:pt idx="41">
                  <c:v>48.15</c:v>
                </c:pt>
                <c:pt idx="42">
                  <c:v>47.69</c:v>
                </c:pt>
                <c:pt idx="43">
                  <c:v>47.85</c:v>
                </c:pt>
                <c:pt idx="44">
                  <c:v>60.58</c:v>
                </c:pt>
                <c:pt idx="45">
                  <c:v>58.03</c:v>
                </c:pt>
                <c:pt idx="46">
                  <c:v>54.62</c:v>
                </c:pt>
                <c:pt idx="47">
                  <c:v>46.28</c:v>
                </c:pt>
                <c:pt idx="48">
                  <c:v>43.16</c:v>
                </c:pt>
                <c:pt idx="49">
                  <c:v>41.91</c:v>
                </c:pt>
                <c:pt idx="50">
                  <c:v>36.409999999999997</c:v>
                </c:pt>
                <c:pt idx="51">
                  <c:v>36.64</c:v>
                </c:pt>
                <c:pt idx="52">
                  <c:v>43.47</c:v>
                </c:pt>
                <c:pt idx="53">
                  <c:v>49.75</c:v>
                </c:pt>
                <c:pt idx="54">
                  <c:v>55.33</c:v>
                </c:pt>
                <c:pt idx="55">
                  <c:v>49.48</c:v>
                </c:pt>
                <c:pt idx="56">
                  <c:v>52.54</c:v>
                </c:pt>
                <c:pt idx="57">
                  <c:v>50.26</c:v>
                </c:pt>
                <c:pt idx="58">
                  <c:v>44.81</c:v>
                </c:pt>
                <c:pt idx="59">
                  <c:v>44.25</c:v>
                </c:pt>
                <c:pt idx="60">
                  <c:v>40.14</c:v>
                </c:pt>
                <c:pt idx="61">
                  <c:v>43.07</c:v>
                </c:pt>
                <c:pt idx="62">
                  <c:v>40.86</c:v>
                </c:pt>
                <c:pt idx="63">
                  <c:v>33.68</c:v>
                </c:pt>
                <c:pt idx="64">
                  <c:v>28.62</c:v>
                </c:pt>
                <c:pt idx="65">
                  <c:v>30.26</c:v>
                </c:pt>
                <c:pt idx="66">
                  <c:v>29.65</c:v>
                </c:pt>
                <c:pt idx="67">
                  <c:v>27.66</c:v>
                </c:pt>
                <c:pt idx="68">
                  <c:v>29.19</c:v>
                </c:pt>
                <c:pt idx="69">
                  <c:v>26.9</c:v>
                </c:pt>
                <c:pt idx="70">
                  <c:v>26.75</c:v>
                </c:pt>
                <c:pt idx="71">
                  <c:v>25.68</c:v>
                </c:pt>
                <c:pt idx="72">
                  <c:v>22.66</c:v>
                </c:pt>
                <c:pt idx="73">
                  <c:v>24.47</c:v>
                </c:pt>
                <c:pt idx="74">
                  <c:v>24.61</c:v>
                </c:pt>
                <c:pt idx="75">
                  <c:v>22.31</c:v>
                </c:pt>
                <c:pt idx="76">
                  <c:v>25.53</c:v>
                </c:pt>
                <c:pt idx="77">
                  <c:v>21.08</c:v>
                </c:pt>
                <c:pt idx="78">
                  <c:v>22.39</c:v>
                </c:pt>
                <c:pt idx="79">
                  <c:v>24.67</c:v>
                </c:pt>
                <c:pt idx="80">
                  <c:v>20.81</c:v>
                </c:pt>
                <c:pt idx="81">
                  <c:v>20.98</c:v>
                </c:pt>
                <c:pt idx="82">
                  <c:v>19.350000000000001</c:v>
                </c:pt>
                <c:pt idx="83">
                  <c:v>18.489999999999998</c:v>
                </c:pt>
                <c:pt idx="84">
                  <c:v>19.3</c:v>
                </c:pt>
                <c:pt idx="85">
                  <c:v>17.7</c:v>
                </c:pt>
                <c:pt idx="86">
                  <c:v>18.02</c:v>
                </c:pt>
                <c:pt idx="87">
                  <c:v>18.399999999999999</c:v>
                </c:pt>
                <c:pt idx="88">
                  <c:v>17.510000000000002</c:v>
                </c:pt>
                <c:pt idx="89">
                  <c:v>15.15</c:v>
                </c:pt>
                <c:pt idx="90">
                  <c:v>13.79</c:v>
                </c:pt>
                <c:pt idx="91">
                  <c:v>15.3</c:v>
                </c:pt>
                <c:pt idx="92">
                  <c:v>14.9</c:v>
                </c:pt>
                <c:pt idx="93">
                  <c:v>16.37</c:v>
                </c:pt>
                <c:pt idx="94">
                  <c:v>14.89</c:v>
                </c:pt>
                <c:pt idx="95">
                  <c:v>14.31</c:v>
                </c:pt>
                <c:pt idx="96">
                  <c:v>16.739999999999998</c:v>
                </c:pt>
                <c:pt idx="97">
                  <c:v>16.39</c:v>
                </c:pt>
                <c:pt idx="98">
                  <c:v>16.34</c:v>
                </c:pt>
                <c:pt idx="99">
                  <c:v>16.04</c:v>
                </c:pt>
                <c:pt idx="100">
                  <c:v>18.13</c:v>
                </c:pt>
                <c:pt idx="101">
                  <c:v>21.49</c:v>
                </c:pt>
                <c:pt idx="102">
                  <c:v>21.59</c:v>
                </c:pt>
                <c:pt idx="103">
                  <c:v>19.68</c:v>
                </c:pt>
                <c:pt idx="104">
                  <c:v>18.28</c:v>
                </c:pt>
                <c:pt idx="105">
                  <c:v>17.95</c:v>
                </c:pt>
                <c:pt idx="106">
                  <c:v>16.350000000000001</c:v>
                </c:pt>
                <c:pt idx="107">
                  <c:v>16.23</c:v>
                </c:pt>
                <c:pt idx="108">
                  <c:v>17.41</c:v>
                </c:pt>
                <c:pt idx="109">
                  <c:v>16.649999999999999</c:v>
                </c:pt>
                <c:pt idx="110">
                  <c:v>19.350000000000001</c:v>
                </c:pt>
                <c:pt idx="111">
                  <c:v>16.78</c:v>
                </c:pt>
                <c:pt idx="112">
                  <c:v>16.77</c:v>
                </c:pt>
                <c:pt idx="113">
                  <c:v>16.940000000000001</c:v>
                </c:pt>
                <c:pt idx="114">
                  <c:v>18.170000000000002</c:v>
                </c:pt>
                <c:pt idx="115">
                  <c:v>24.18</c:v>
                </c:pt>
                <c:pt idx="116">
                  <c:v>24.65</c:v>
                </c:pt>
                <c:pt idx="117">
                  <c:v>22.85</c:v>
                </c:pt>
                <c:pt idx="118">
                  <c:v>29.48</c:v>
                </c:pt>
                <c:pt idx="119">
                  <c:v>25.03</c:v>
                </c:pt>
                <c:pt idx="120">
                  <c:v>30.34</c:v>
                </c:pt>
                <c:pt idx="121">
                  <c:v>28.12</c:v>
                </c:pt>
                <c:pt idx="122">
                  <c:v>29.65</c:v>
                </c:pt>
                <c:pt idx="123">
                  <c:v>25.47</c:v>
                </c:pt>
                <c:pt idx="124">
                  <c:v>22.04</c:v>
                </c:pt>
                <c:pt idx="125">
                  <c:v>26.17</c:v>
                </c:pt>
                <c:pt idx="126">
                  <c:v>29.17</c:v>
                </c:pt>
                <c:pt idx="127">
                  <c:v>24.12</c:v>
                </c:pt>
                <c:pt idx="128">
                  <c:v>32.56</c:v>
                </c:pt>
                <c:pt idx="129">
                  <c:v>64.239999999999995</c:v>
                </c:pt>
                <c:pt idx="130">
                  <c:v>62.43</c:v>
                </c:pt>
                <c:pt idx="131">
                  <c:v>51.09</c:v>
                </c:pt>
                <c:pt idx="132">
                  <c:v>44.27</c:v>
                </c:pt>
                <c:pt idx="133">
                  <c:v>44.75</c:v>
                </c:pt>
                <c:pt idx="134">
                  <c:v>43.95</c:v>
                </c:pt>
                <c:pt idx="135">
                  <c:v>39</c:v>
                </c:pt>
                <c:pt idx="136">
                  <c:v>32.51</c:v>
                </c:pt>
                <c:pt idx="137">
                  <c:v>29.86</c:v>
                </c:pt>
                <c:pt idx="138">
                  <c:v>26.72</c:v>
                </c:pt>
                <c:pt idx="139">
                  <c:v>25.66</c:v>
                </c:pt>
                <c:pt idx="140">
                  <c:v>25.78</c:v>
                </c:pt>
                <c:pt idx="141">
                  <c:v>24.96</c:v>
                </c:pt>
                <c:pt idx="142">
                  <c:v>24.11</c:v>
                </c:pt>
                <c:pt idx="143">
                  <c:v>22</c:v>
                </c:pt>
                <c:pt idx="144">
                  <c:v>21.67</c:v>
                </c:pt>
                <c:pt idx="145">
                  <c:v>22.81</c:v>
                </c:pt>
                <c:pt idx="146">
                  <c:v>18.54</c:v>
                </c:pt>
                <c:pt idx="147">
                  <c:v>17.809999999999999</c:v>
                </c:pt>
                <c:pt idx="148">
                  <c:v>33.090000000000003</c:v>
                </c:pt>
                <c:pt idx="149">
                  <c:v>30.22</c:v>
                </c:pt>
                <c:pt idx="150">
                  <c:v>26.74</c:v>
                </c:pt>
                <c:pt idx="151">
                  <c:v>25.93</c:v>
                </c:pt>
                <c:pt idx="152">
                  <c:v>23.24</c:v>
                </c:pt>
                <c:pt idx="153">
                  <c:v>21.85</c:v>
                </c:pt>
                <c:pt idx="154">
                  <c:v>21.15</c:v>
                </c:pt>
                <c:pt idx="155">
                  <c:v>18.87</c:v>
                </c:pt>
                <c:pt idx="156">
                  <c:v>18.649999999999999</c:v>
                </c:pt>
                <c:pt idx="157">
                  <c:v>19.36</c:v>
                </c:pt>
                <c:pt idx="158">
                  <c:v>23.09</c:v>
                </c:pt>
                <c:pt idx="159">
                  <c:v>18.07</c:v>
                </c:pt>
                <c:pt idx="160">
                  <c:v>18.13</c:v>
                </c:pt>
                <c:pt idx="161">
                  <c:v>20.41</c:v>
                </c:pt>
                <c:pt idx="162">
                  <c:v>20.81</c:v>
                </c:pt>
                <c:pt idx="163">
                  <c:v>34.57</c:v>
                </c:pt>
                <c:pt idx="164">
                  <c:v>35.89</c:v>
                </c:pt>
                <c:pt idx="165">
                  <c:v>33.17</c:v>
                </c:pt>
                <c:pt idx="166">
                  <c:v>31.25</c:v>
                </c:pt>
                <c:pt idx="167">
                  <c:v>24.94</c:v>
                </c:pt>
                <c:pt idx="168">
                  <c:v>20.61</c:v>
                </c:pt>
                <c:pt idx="169">
                  <c:v>19.510000000000002</c:v>
                </c:pt>
                <c:pt idx="170">
                  <c:v>17.600000000000001</c:v>
                </c:pt>
                <c:pt idx="171">
                  <c:v>19.690000000000001</c:v>
                </c:pt>
                <c:pt idx="172">
                  <c:v>22.99</c:v>
                </c:pt>
                <c:pt idx="173">
                  <c:v>22.43</c:v>
                </c:pt>
                <c:pt idx="174">
                  <c:v>19.57</c:v>
                </c:pt>
                <c:pt idx="175">
                  <c:v>16.670000000000002</c:v>
                </c:pt>
                <c:pt idx="176">
                  <c:v>16.510000000000002</c:v>
                </c:pt>
                <c:pt idx="177">
                  <c:v>18.43</c:v>
                </c:pt>
                <c:pt idx="178">
                  <c:v>18.09</c:v>
                </c:pt>
                <c:pt idx="179">
                  <c:v>19.510000000000002</c:v>
                </c:pt>
                <c:pt idx="180">
                  <c:v>15.31</c:v>
                </c:pt>
                <c:pt idx="181">
                  <c:v>15.1</c:v>
                </c:pt>
                <c:pt idx="182">
                  <c:v>13.74</c:v>
                </c:pt>
                <c:pt idx="183">
                  <c:v>15.5</c:v>
                </c:pt>
                <c:pt idx="184">
                  <c:v>14.61</c:v>
                </c:pt>
                <c:pt idx="185">
                  <c:v>17.37</c:v>
                </c:pt>
                <c:pt idx="186">
                  <c:v>14.14</c:v>
                </c:pt>
                <c:pt idx="187">
                  <c:v>14.7</c:v>
                </c:pt>
                <c:pt idx="188">
                  <c:v>15.21</c:v>
                </c:pt>
                <c:pt idx="189">
                  <c:v>16.600000000000001</c:v>
                </c:pt>
                <c:pt idx="190">
                  <c:v>14.14</c:v>
                </c:pt>
                <c:pt idx="191">
                  <c:v>15.13</c:v>
                </c:pt>
                <c:pt idx="192">
                  <c:v>15.86</c:v>
                </c:pt>
                <c:pt idx="193">
                  <c:v>16.64</c:v>
                </c:pt>
                <c:pt idx="194">
                  <c:v>16.77</c:v>
                </c:pt>
                <c:pt idx="195">
                  <c:v>18.829999999999998</c:v>
                </c:pt>
                <c:pt idx="196">
                  <c:v>15.46</c:v>
                </c:pt>
                <c:pt idx="197">
                  <c:v>13.17</c:v>
                </c:pt>
                <c:pt idx="198">
                  <c:v>13.56</c:v>
                </c:pt>
                <c:pt idx="199">
                  <c:v>14.18</c:v>
                </c:pt>
                <c:pt idx="200">
                  <c:v>15.02</c:v>
                </c:pt>
                <c:pt idx="201">
                  <c:v>19.95</c:v>
                </c:pt>
                <c:pt idx="202">
                  <c:v>15.02</c:v>
                </c:pt>
                <c:pt idx="203">
                  <c:v>17.82</c:v>
                </c:pt>
                <c:pt idx="204">
                  <c:v>19.899999999999999</c:v>
                </c:pt>
                <c:pt idx="205">
                  <c:v>16.579999999999998</c:v>
                </c:pt>
                <c:pt idx="206">
                  <c:v>16.16</c:v>
                </c:pt>
                <c:pt idx="207">
                  <c:v>15.35</c:v>
                </c:pt>
                <c:pt idx="208">
                  <c:v>14.98</c:v>
                </c:pt>
                <c:pt idx="209">
                  <c:v>15.57</c:v>
                </c:pt>
                <c:pt idx="210">
                  <c:v>15.79</c:v>
                </c:pt>
                <c:pt idx="211">
                  <c:v>22.1</c:v>
                </c:pt>
                <c:pt idx="212">
                  <c:v>26.08</c:v>
                </c:pt>
                <c:pt idx="213">
                  <c:v>19.37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9632768"/>
        <c:axId val="329676288"/>
      </c:lineChart>
      <c:catAx>
        <c:axId val="329632768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spPr>
          <a:ln w="9525">
            <a:solidFill>
              <a:schemeClr val="accent6"/>
            </a:solidFill>
          </a:ln>
        </c:spPr>
        <c:txPr>
          <a:bodyPr rot="0" vert="horz"/>
          <a:lstStyle/>
          <a:p>
            <a:pPr>
              <a:defRPr sz="1000" baseline="0">
                <a:solidFill>
                  <a:srgbClr val="000000"/>
                </a:solidFill>
              </a:defRPr>
            </a:pPr>
            <a:endParaRPr lang="en-US"/>
          </a:p>
        </c:txPr>
        <c:crossAx val="329676288"/>
        <c:crosses val="autoZero"/>
        <c:auto val="1"/>
        <c:lblAlgn val="ctr"/>
        <c:lblOffset val="100"/>
        <c:tickLblSkip val="24"/>
        <c:tickMarkSkip val="24"/>
        <c:noMultiLvlLbl val="0"/>
      </c:catAx>
      <c:valAx>
        <c:axId val="329676288"/>
        <c:scaling>
          <c:orientation val="minMax"/>
        </c:scaling>
        <c:delete val="0"/>
        <c:axPos val="l"/>
        <c:majorGridlines>
          <c:spPr>
            <a:ln w="6350">
              <a:solidFill>
                <a:srgbClr val="000000">
                  <a:alpha val="21000"/>
                </a:srgb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solidFill>
              <a:schemeClr val="accent6"/>
            </a:solidFill>
          </a:ln>
        </c:spPr>
        <c:txPr>
          <a:bodyPr/>
          <a:lstStyle/>
          <a:p>
            <a:pPr>
              <a:defRPr sz="1000" baseline="0">
                <a:solidFill>
                  <a:schemeClr val="accent6"/>
                </a:solidFill>
              </a:defRPr>
            </a:pPr>
            <a:endParaRPr lang="en-US"/>
          </a:p>
        </c:txPr>
        <c:crossAx val="329632768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26825249005417084"/>
          <c:y val="0.20642427844032363"/>
          <c:w val="0.14431993215742389"/>
          <c:h val="0.17560783890006887"/>
        </c:manualLayout>
      </c:layout>
      <c:overlay val="0"/>
      <c:txPr>
        <a:bodyPr/>
        <a:lstStyle/>
        <a:p>
          <a:pPr>
            <a:defRPr sz="1000" baseline="0">
              <a:solidFill>
                <a:schemeClr val="accent6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4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421256513261433E-2"/>
          <c:y val="4.5811013990886988E-2"/>
          <c:w val="0.88185935508297453"/>
          <c:h val="0.85543821333766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</c:v>
                </c:pt>
              </c:strCache>
            </c:strRef>
          </c:tx>
          <c:spPr>
            <a:ln w="38100">
              <a:noFill/>
            </a:ln>
          </c:spPr>
          <c:invertIfNegative val="0"/>
          <c:cat>
            <c:strRef>
              <c:f>Sheet1!$A$2:$A$214</c:f>
              <c:strCache>
                <c:ptCount val="205"/>
                <c:pt idx="0">
                  <c:v>98</c:v>
                </c:pt>
                <c:pt idx="1">
                  <c:v>1998 - Feb</c:v>
                </c:pt>
                <c:pt idx="2">
                  <c:v>1998 - Mar</c:v>
                </c:pt>
                <c:pt idx="3">
                  <c:v>1998 - Apr</c:v>
                </c:pt>
                <c:pt idx="4">
                  <c:v>1998 - May</c:v>
                </c:pt>
                <c:pt idx="5">
                  <c:v>1998 - Jun</c:v>
                </c:pt>
                <c:pt idx="6">
                  <c:v>1998 - Jul</c:v>
                </c:pt>
                <c:pt idx="7">
                  <c:v>1998 - Aug</c:v>
                </c:pt>
                <c:pt idx="8">
                  <c:v>1998 - Sep</c:v>
                </c:pt>
                <c:pt idx="9">
                  <c:v>1998 - Oct</c:v>
                </c:pt>
                <c:pt idx="10">
                  <c:v>1998 - Nov</c:v>
                </c:pt>
                <c:pt idx="11">
                  <c:v>1998 - Dec</c:v>
                </c:pt>
                <c:pt idx="12">
                  <c:v>99</c:v>
                </c:pt>
                <c:pt idx="13">
                  <c:v>1999 - Feb</c:v>
                </c:pt>
                <c:pt idx="14">
                  <c:v>1999 - Mar</c:v>
                </c:pt>
                <c:pt idx="15">
                  <c:v>1999 - Apr</c:v>
                </c:pt>
                <c:pt idx="16">
                  <c:v>1999 - May</c:v>
                </c:pt>
                <c:pt idx="17">
                  <c:v>1999 - Jun</c:v>
                </c:pt>
                <c:pt idx="18">
                  <c:v>1999 - Jul</c:v>
                </c:pt>
                <c:pt idx="19">
                  <c:v>1999 - Aug</c:v>
                </c:pt>
                <c:pt idx="20">
                  <c:v>1999 - Sep</c:v>
                </c:pt>
                <c:pt idx="21">
                  <c:v>1999 - Oct</c:v>
                </c:pt>
                <c:pt idx="22">
                  <c:v>1999 - Nov</c:v>
                </c:pt>
                <c:pt idx="23">
                  <c:v>1999 - Dec</c:v>
                </c:pt>
                <c:pt idx="24">
                  <c:v>00</c:v>
                </c:pt>
                <c:pt idx="25">
                  <c:v>2000 - Feb</c:v>
                </c:pt>
                <c:pt idx="26">
                  <c:v>2000 - Mar</c:v>
                </c:pt>
                <c:pt idx="27">
                  <c:v>2000 - Apr</c:v>
                </c:pt>
                <c:pt idx="28">
                  <c:v>2000 - May</c:v>
                </c:pt>
                <c:pt idx="29">
                  <c:v>2000 - Jun</c:v>
                </c:pt>
                <c:pt idx="30">
                  <c:v>2000 - Jul</c:v>
                </c:pt>
                <c:pt idx="31">
                  <c:v>2000 - Aug</c:v>
                </c:pt>
                <c:pt idx="32">
                  <c:v>2000 - Sep</c:v>
                </c:pt>
                <c:pt idx="33">
                  <c:v>2000 - Oct</c:v>
                </c:pt>
                <c:pt idx="34">
                  <c:v>2000 - Nov</c:v>
                </c:pt>
                <c:pt idx="35">
                  <c:v>2000 - Dec</c:v>
                </c:pt>
                <c:pt idx="36">
                  <c:v>01</c:v>
                </c:pt>
                <c:pt idx="37">
                  <c:v>2001 - Feb</c:v>
                </c:pt>
                <c:pt idx="38">
                  <c:v>2001 - Mar</c:v>
                </c:pt>
                <c:pt idx="39">
                  <c:v>2001 - Apr</c:v>
                </c:pt>
                <c:pt idx="40">
                  <c:v>2001 - May</c:v>
                </c:pt>
                <c:pt idx="41">
                  <c:v>2001 - Jun</c:v>
                </c:pt>
                <c:pt idx="42">
                  <c:v>2001 - Jul</c:v>
                </c:pt>
                <c:pt idx="43">
                  <c:v>2001 - Aug</c:v>
                </c:pt>
                <c:pt idx="44">
                  <c:v>2001 - Sep</c:v>
                </c:pt>
                <c:pt idx="45">
                  <c:v>2001 - Oct</c:v>
                </c:pt>
                <c:pt idx="46">
                  <c:v>2001 - Nov</c:v>
                </c:pt>
                <c:pt idx="47">
                  <c:v>2001 - Dec</c:v>
                </c:pt>
                <c:pt idx="48">
                  <c:v>02</c:v>
                </c:pt>
                <c:pt idx="49">
                  <c:v>2002 - Feb</c:v>
                </c:pt>
                <c:pt idx="50">
                  <c:v>2002 - Mar</c:v>
                </c:pt>
                <c:pt idx="51">
                  <c:v>2002 - Apr</c:v>
                </c:pt>
                <c:pt idx="52">
                  <c:v>2002 - May</c:v>
                </c:pt>
                <c:pt idx="53">
                  <c:v>2002 - Jun</c:v>
                </c:pt>
                <c:pt idx="54">
                  <c:v>2002 - Jul</c:v>
                </c:pt>
                <c:pt idx="55">
                  <c:v>2002 - Aug</c:v>
                </c:pt>
                <c:pt idx="56">
                  <c:v>2002 - Sep</c:v>
                </c:pt>
                <c:pt idx="57">
                  <c:v>2002 - Oct</c:v>
                </c:pt>
                <c:pt idx="58">
                  <c:v>2002 - Nov</c:v>
                </c:pt>
                <c:pt idx="59">
                  <c:v>2002 - Dec</c:v>
                </c:pt>
                <c:pt idx="60">
                  <c:v>03</c:v>
                </c:pt>
                <c:pt idx="61">
                  <c:v>2003 - Feb</c:v>
                </c:pt>
                <c:pt idx="62">
                  <c:v>2003 - Mar</c:v>
                </c:pt>
                <c:pt idx="63">
                  <c:v>2003 - Apr</c:v>
                </c:pt>
                <c:pt idx="64">
                  <c:v>2003 - May</c:v>
                </c:pt>
                <c:pt idx="65">
                  <c:v>2003 - Jun</c:v>
                </c:pt>
                <c:pt idx="66">
                  <c:v>2003 - Jul</c:v>
                </c:pt>
                <c:pt idx="67">
                  <c:v>2003 - Aug</c:v>
                </c:pt>
                <c:pt idx="68">
                  <c:v>2003 - Sep</c:v>
                </c:pt>
                <c:pt idx="69">
                  <c:v>2003 - Oct</c:v>
                </c:pt>
                <c:pt idx="70">
                  <c:v>2003 - Nov</c:v>
                </c:pt>
                <c:pt idx="71">
                  <c:v>2003 - Dec</c:v>
                </c:pt>
                <c:pt idx="72">
                  <c:v>04</c:v>
                </c:pt>
                <c:pt idx="73">
                  <c:v>2004 - Feb</c:v>
                </c:pt>
                <c:pt idx="74">
                  <c:v>2004 - Mar</c:v>
                </c:pt>
                <c:pt idx="75">
                  <c:v>2004 - Apr</c:v>
                </c:pt>
                <c:pt idx="76">
                  <c:v>2004 - May</c:v>
                </c:pt>
                <c:pt idx="77">
                  <c:v>2004 - Jun</c:v>
                </c:pt>
                <c:pt idx="78">
                  <c:v>2004 - Jul</c:v>
                </c:pt>
                <c:pt idx="79">
                  <c:v>2004 - Aug</c:v>
                </c:pt>
                <c:pt idx="80">
                  <c:v>2004 - Sep</c:v>
                </c:pt>
                <c:pt idx="81">
                  <c:v>2004 - Oct</c:v>
                </c:pt>
                <c:pt idx="82">
                  <c:v>2004 - Nov</c:v>
                </c:pt>
                <c:pt idx="83">
                  <c:v>2004 - Dec</c:v>
                </c:pt>
                <c:pt idx="84">
                  <c:v>05</c:v>
                </c:pt>
                <c:pt idx="85">
                  <c:v>2005 - Feb</c:v>
                </c:pt>
                <c:pt idx="86">
                  <c:v>2005 - Mar</c:v>
                </c:pt>
                <c:pt idx="87">
                  <c:v>2005 - Apr</c:v>
                </c:pt>
                <c:pt idx="88">
                  <c:v>2005 - May</c:v>
                </c:pt>
                <c:pt idx="89">
                  <c:v>2005 - Jun</c:v>
                </c:pt>
                <c:pt idx="90">
                  <c:v>2005 - Jul</c:v>
                </c:pt>
                <c:pt idx="91">
                  <c:v>2005 - Aug</c:v>
                </c:pt>
                <c:pt idx="92">
                  <c:v>2005 - Sep</c:v>
                </c:pt>
                <c:pt idx="93">
                  <c:v>2005 - Oct</c:v>
                </c:pt>
                <c:pt idx="94">
                  <c:v>2005 - Nov</c:v>
                </c:pt>
                <c:pt idx="95">
                  <c:v>2005 - Dec</c:v>
                </c:pt>
                <c:pt idx="96">
                  <c:v>06</c:v>
                </c:pt>
                <c:pt idx="97">
                  <c:v>2006 - Feb</c:v>
                </c:pt>
                <c:pt idx="98">
                  <c:v>2006 - Mar</c:v>
                </c:pt>
                <c:pt idx="99">
                  <c:v>2006 - Apr</c:v>
                </c:pt>
                <c:pt idx="100">
                  <c:v>2006 - May</c:v>
                </c:pt>
                <c:pt idx="101">
                  <c:v>2006 - Jun</c:v>
                </c:pt>
                <c:pt idx="102">
                  <c:v>2006 - Jul</c:v>
                </c:pt>
                <c:pt idx="103">
                  <c:v>2006 - Aug</c:v>
                </c:pt>
                <c:pt idx="104">
                  <c:v>2006 - Sep</c:v>
                </c:pt>
                <c:pt idx="105">
                  <c:v>2006 - Oct</c:v>
                </c:pt>
                <c:pt idx="106">
                  <c:v>2006 - Nov</c:v>
                </c:pt>
                <c:pt idx="107">
                  <c:v>2006 - Dec</c:v>
                </c:pt>
                <c:pt idx="108">
                  <c:v>07</c:v>
                </c:pt>
                <c:pt idx="109">
                  <c:v>2007 - Feb</c:v>
                </c:pt>
                <c:pt idx="110">
                  <c:v>2007 - Mar</c:v>
                </c:pt>
                <c:pt idx="111">
                  <c:v>2007 - Apr</c:v>
                </c:pt>
                <c:pt idx="112">
                  <c:v>2007 - May</c:v>
                </c:pt>
                <c:pt idx="113">
                  <c:v>2007 - Jun</c:v>
                </c:pt>
                <c:pt idx="114">
                  <c:v>2007 - Jul</c:v>
                </c:pt>
                <c:pt idx="115">
                  <c:v>2007 - Aug</c:v>
                </c:pt>
                <c:pt idx="116">
                  <c:v>2007 - Sep</c:v>
                </c:pt>
                <c:pt idx="117">
                  <c:v>2007 - Oct</c:v>
                </c:pt>
                <c:pt idx="118">
                  <c:v>2007 - Nov</c:v>
                </c:pt>
                <c:pt idx="119">
                  <c:v>2007 - Dec</c:v>
                </c:pt>
                <c:pt idx="120">
                  <c:v>08</c:v>
                </c:pt>
                <c:pt idx="121">
                  <c:v>2008 - Feb</c:v>
                </c:pt>
                <c:pt idx="122">
                  <c:v>2008 - Mar</c:v>
                </c:pt>
                <c:pt idx="123">
                  <c:v>2008 - Apr</c:v>
                </c:pt>
                <c:pt idx="124">
                  <c:v>2008 - May</c:v>
                </c:pt>
                <c:pt idx="125">
                  <c:v>2008 - Jun</c:v>
                </c:pt>
                <c:pt idx="126">
                  <c:v>2008 - Jul</c:v>
                </c:pt>
                <c:pt idx="127">
                  <c:v>2008 - Aug</c:v>
                </c:pt>
                <c:pt idx="128">
                  <c:v>2008 - Sep</c:v>
                </c:pt>
                <c:pt idx="129">
                  <c:v>2008 - Oct</c:v>
                </c:pt>
                <c:pt idx="130">
                  <c:v>2008 - Nov</c:v>
                </c:pt>
                <c:pt idx="131">
                  <c:v>2008 - Dec</c:v>
                </c:pt>
                <c:pt idx="132">
                  <c:v>09</c:v>
                </c:pt>
                <c:pt idx="133">
                  <c:v>2009 - Feb</c:v>
                </c:pt>
                <c:pt idx="134">
                  <c:v>2009 - Mar</c:v>
                </c:pt>
                <c:pt idx="135">
                  <c:v>2009 - Apr</c:v>
                </c:pt>
                <c:pt idx="136">
                  <c:v>2009 - May</c:v>
                </c:pt>
                <c:pt idx="137">
                  <c:v>2009 - Jun</c:v>
                </c:pt>
                <c:pt idx="138">
                  <c:v>2009 - Jul</c:v>
                </c:pt>
                <c:pt idx="139">
                  <c:v>2009 - Aug</c:v>
                </c:pt>
                <c:pt idx="140">
                  <c:v>2009 - Sep</c:v>
                </c:pt>
                <c:pt idx="141">
                  <c:v>2009 - Oct</c:v>
                </c:pt>
                <c:pt idx="142">
                  <c:v>2009 - Nov</c:v>
                </c:pt>
                <c:pt idx="143">
                  <c:v>2009 - Dec</c:v>
                </c:pt>
                <c:pt idx="144">
                  <c:v>10</c:v>
                </c:pt>
                <c:pt idx="145">
                  <c:v>2010 - Feb</c:v>
                </c:pt>
                <c:pt idx="146">
                  <c:v>2010 - Mar</c:v>
                </c:pt>
                <c:pt idx="147">
                  <c:v>2010 - Apr</c:v>
                </c:pt>
                <c:pt idx="148">
                  <c:v>2010 - May</c:v>
                </c:pt>
                <c:pt idx="149">
                  <c:v>2010 - Jun</c:v>
                </c:pt>
                <c:pt idx="150">
                  <c:v>2010 - Jul</c:v>
                </c:pt>
                <c:pt idx="151">
                  <c:v>2010 - Aug</c:v>
                </c:pt>
                <c:pt idx="152">
                  <c:v>2010 - Sep</c:v>
                </c:pt>
                <c:pt idx="153">
                  <c:v>2010 - Oct</c:v>
                </c:pt>
                <c:pt idx="154">
                  <c:v>2010 - Nov</c:v>
                </c:pt>
                <c:pt idx="155">
                  <c:v>2010 - Dec</c:v>
                </c:pt>
                <c:pt idx="156">
                  <c:v>11</c:v>
                </c:pt>
                <c:pt idx="157">
                  <c:v>2011 - Feb</c:v>
                </c:pt>
                <c:pt idx="158">
                  <c:v>2011 - Mar</c:v>
                </c:pt>
                <c:pt idx="159">
                  <c:v>2011 - Apr</c:v>
                </c:pt>
                <c:pt idx="160">
                  <c:v>2011 - May</c:v>
                </c:pt>
                <c:pt idx="161">
                  <c:v>2011 - Jun</c:v>
                </c:pt>
                <c:pt idx="162">
                  <c:v>2011 - Jul</c:v>
                </c:pt>
                <c:pt idx="163">
                  <c:v>2011 - Aug</c:v>
                </c:pt>
                <c:pt idx="164">
                  <c:v>2011 - Sep</c:v>
                </c:pt>
                <c:pt idx="165">
                  <c:v>2011 - Oct</c:v>
                </c:pt>
                <c:pt idx="166">
                  <c:v>2011 - Nov</c:v>
                </c:pt>
                <c:pt idx="167">
                  <c:v>2011 - Dec</c:v>
                </c:pt>
                <c:pt idx="168">
                  <c:v>12</c:v>
                </c:pt>
                <c:pt idx="169">
                  <c:v>2012 - Feb</c:v>
                </c:pt>
                <c:pt idx="170">
                  <c:v>2012 - Mar</c:v>
                </c:pt>
                <c:pt idx="171">
                  <c:v>2012 - Apr</c:v>
                </c:pt>
                <c:pt idx="172">
                  <c:v>2012 - May</c:v>
                </c:pt>
                <c:pt idx="173">
                  <c:v>2012 - Jun</c:v>
                </c:pt>
                <c:pt idx="180">
                  <c:v>13</c:v>
                </c:pt>
                <c:pt idx="192">
                  <c:v>14</c:v>
                </c:pt>
                <c:pt idx="204">
                  <c:v>15</c:v>
                </c:pt>
              </c:strCache>
            </c:strRef>
          </c:cat>
          <c:val>
            <c:numRef>
              <c:f>Sheet1!$B$2:$B$214</c:f>
              <c:numCache>
                <c:formatCode>General</c:formatCode>
                <c:ptCount val="213"/>
                <c:pt idx="0">
                  <c:v>276</c:v>
                </c:pt>
                <c:pt idx="1">
                  <c:v>196</c:v>
                </c:pt>
                <c:pt idx="2">
                  <c:v>151</c:v>
                </c:pt>
                <c:pt idx="3">
                  <c:v>279</c:v>
                </c:pt>
                <c:pt idx="4">
                  <c:v>406</c:v>
                </c:pt>
                <c:pt idx="5">
                  <c:v>218</c:v>
                </c:pt>
                <c:pt idx="6">
                  <c:v>124</c:v>
                </c:pt>
                <c:pt idx="7">
                  <c:v>347</c:v>
                </c:pt>
                <c:pt idx="8">
                  <c:v>223</c:v>
                </c:pt>
                <c:pt idx="9">
                  <c:v>198</c:v>
                </c:pt>
                <c:pt idx="10">
                  <c:v>282</c:v>
                </c:pt>
                <c:pt idx="11">
                  <c:v>347</c:v>
                </c:pt>
                <c:pt idx="12">
                  <c:v>125</c:v>
                </c:pt>
                <c:pt idx="13">
                  <c:v>411</c:v>
                </c:pt>
                <c:pt idx="14">
                  <c:v>107</c:v>
                </c:pt>
                <c:pt idx="15">
                  <c:v>376</c:v>
                </c:pt>
                <c:pt idx="16">
                  <c:v>211</c:v>
                </c:pt>
                <c:pt idx="17">
                  <c:v>261</c:v>
                </c:pt>
                <c:pt idx="18">
                  <c:v>319</c:v>
                </c:pt>
                <c:pt idx="19">
                  <c:v>166</c:v>
                </c:pt>
                <c:pt idx="20">
                  <c:v>214</c:v>
                </c:pt>
                <c:pt idx="21">
                  <c:v>400</c:v>
                </c:pt>
                <c:pt idx="22">
                  <c:v>292</c:v>
                </c:pt>
                <c:pt idx="23">
                  <c:v>295</c:v>
                </c:pt>
                <c:pt idx="24">
                  <c:v>231</c:v>
                </c:pt>
                <c:pt idx="25">
                  <c:v>130</c:v>
                </c:pt>
                <c:pt idx="26">
                  <c:v>467</c:v>
                </c:pt>
                <c:pt idx="27">
                  <c:v>287</c:v>
                </c:pt>
                <c:pt idx="28">
                  <c:v>226</c:v>
                </c:pt>
                <c:pt idx="29">
                  <c:v>-47</c:v>
                </c:pt>
                <c:pt idx="30">
                  <c:v>179</c:v>
                </c:pt>
                <c:pt idx="31">
                  <c:v>-15</c:v>
                </c:pt>
                <c:pt idx="32">
                  <c:v>135</c:v>
                </c:pt>
                <c:pt idx="33">
                  <c:v>-15</c:v>
                </c:pt>
                <c:pt idx="34">
                  <c:v>225</c:v>
                </c:pt>
                <c:pt idx="35">
                  <c:v>142</c:v>
                </c:pt>
                <c:pt idx="36">
                  <c:v>-27</c:v>
                </c:pt>
                <c:pt idx="37">
                  <c:v>71</c:v>
                </c:pt>
                <c:pt idx="38">
                  <c:v>-25</c:v>
                </c:pt>
                <c:pt idx="39">
                  <c:v>-282</c:v>
                </c:pt>
                <c:pt idx="40">
                  <c:v>-38</c:v>
                </c:pt>
                <c:pt idx="41">
                  <c:v>-131</c:v>
                </c:pt>
                <c:pt idx="42">
                  <c:v>-112</c:v>
                </c:pt>
                <c:pt idx="43">
                  <c:v>-160</c:v>
                </c:pt>
                <c:pt idx="44">
                  <c:v>-241</c:v>
                </c:pt>
                <c:pt idx="45">
                  <c:v>-325</c:v>
                </c:pt>
                <c:pt idx="46">
                  <c:v>-294</c:v>
                </c:pt>
                <c:pt idx="47">
                  <c:v>-171</c:v>
                </c:pt>
                <c:pt idx="48">
                  <c:v>-139</c:v>
                </c:pt>
                <c:pt idx="49">
                  <c:v>-134</c:v>
                </c:pt>
                <c:pt idx="50">
                  <c:v>-20</c:v>
                </c:pt>
                <c:pt idx="51">
                  <c:v>-80</c:v>
                </c:pt>
                <c:pt idx="52">
                  <c:v>-8</c:v>
                </c:pt>
                <c:pt idx="53">
                  <c:v>56</c:v>
                </c:pt>
                <c:pt idx="54">
                  <c:v>-84</c:v>
                </c:pt>
                <c:pt idx="55">
                  <c:v>-16</c:v>
                </c:pt>
                <c:pt idx="56">
                  <c:v>-60</c:v>
                </c:pt>
                <c:pt idx="57">
                  <c:v>125</c:v>
                </c:pt>
                <c:pt idx="58">
                  <c:v>10</c:v>
                </c:pt>
                <c:pt idx="59">
                  <c:v>-157</c:v>
                </c:pt>
                <c:pt idx="60">
                  <c:v>91</c:v>
                </c:pt>
                <c:pt idx="61">
                  <c:v>-151</c:v>
                </c:pt>
                <c:pt idx="62">
                  <c:v>-210</c:v>
                </c:pt>
                <c:pt idx="63">
                  <c:v>-44</c:v>
                </c:pt>
                <c:pt idx="64">
                  <c:v>-10</c:v>
                </c:pt>
                <c:pt idx="65">
                  <c:v>9</c:v>
                </c:pt>
                <c:pt idx="66">
                  <c:v>24</c:v>
                </c:pt>
                <c:pt idx="67">
                  <c:v>-43</c:v>
                </c:pt>
                <c:pt idx="68">
                  <c:v>103</c:v>
                </c:pt>
                <c:pt idx="69">
                  <c:v>196</c:v>
                </c:pt>
                <c:pt idx="70">
                  <c:v>17</c:v>
                </c:pt>
                <c:pt idx="71">
                  <c:v>123</c:v>
                </c:pt>
                <c:pt idx="72">
                  <c:v>160</c:v>
                </c:pt>
                <c:pt idx="73">
                  <c:v>46</c:v>
                </c:pt>
                <c:pt idx="74">
                  <c:v>331</c:v>
                </c:pt>
                <c:pt idx="75">
                  <c:v>248</c:v>
                </c:pt>
                <c:pt idx="76">
                  <c:v>308</c:v>
                </c:pt>
                <c:pt idx="77">
                  <c:v>74</c:v>
                </c:pt>
                <c:pt idx="78">
                  <c:v>33</c:v>
                </c:pt>
                <c:pt idx="79">
                  <c:v>132</c:v>
                </c:pt>
                <c:pt idx="80">
                  <c:v>162</c:v>
                </c:pt>
                <c:pt idx="81">
                  <c:v>345</c:v>
                </c:pt>
                <c:pt idx="82">
                  <c:v>64</c:v>
                </c:pt>
                <c:pt idx="83">
                  <c:v>129</c:v>
                </c:pt>
                <c:pt idx="84">
                  <c:v>134</c:v>
                </c:pt>
                <c:pt idx="85">
                  <c:v>239</c:v>
                </c:pt>
                <c:pt idx="86">
                  <c:v>135</c:v>
                </c:pt>
                <c:pt idx="87">
                  <c:v>363</c:v>
                </c:pt>
                <c:pt idx="88">
                  <c:v>176</c:v>
                </c:pt>
                <c:pt idx="89">
                  <c:v>243</c:v>
                </c:pt>
                <c:pt idx="90">
                  <c:v>375</c:v>
                </c:pt>
                <c:pt idx="91">
                  <c:v>196</c:v>
                </c:pt>
                <c:pt idx="92">
                  <c:v>66</c:v>
                </c:pt>
                <c:pt idx="93">
                  <c:v>84</c:v>
                </c:pt>
                <c:pt idx="94">
                  <c:v>337</c:v>
                </c:pt>
                <c:pt idx="95">
                  <c:v>158</c:v>
                </c:pt>
                <c:pt idx="96">
                  <c:v>277</c:v>
                </c:pt>
                <c:pt idx="97">
                  <c:v>315</c:v>
                </c:pt>
                <c:pt idx="98">
                  <c:v>281</c:v>
                </c:pt>
                <c:pt idx="99">
                  <c:v>182</c:v>
                </c:pt>
                <c:pt idx="100">
                  <c:v>24</c:v>
                </c:pt>
                <c:pt idx="101">
                  <c:v>77</c:v>
                </c:pt>
                <c:pt idx="102">
                  <c:v>206</c:v>
                </c:pt>
                <c:pt idx="103">
                  <c:v>185</c:v>
                </c:pt>
                <c:pt idx="104">
                  <c:v>156</c:v>
                </c:pt>
                <c:pt idx="105">
                  <c:v>3</c:v>
                </c:pt>
                <c:pt idx="106">
                  <c:v>209</c:v>
                </c:pt>
                <c:pt idx="107">
                  <c:v>172</c:v>
                </c:pt>
                <c:pt idx="108">
                  <c:v>237</c:v>
                </c:pt>
                <c:pt idx="109">
                  <c:v>88</c:v>
                </c:pt>
                <c:pt idx="110">
                  <c:v>188</c:v>
                </c:pt>
                <c:pt idx="111">
                  <c:v>78</c:v>
                </c:pt>
                <c:pt idx="112">
                  <c:v>145</c:v>
                </c:pt>
                <c:pt idx="113">
                  <c:v>71</c:v>
                </c:pt>
                <c:pt idx="114">
                  <c:v>-34</c:v>
                </c:pt>
                <c:pt idx="115">
                  <c:v>-17</c:v>
                </c:pt>
                <c:pt idx="116">
                  <c:v>86</c:v>
                </c:pt>
                <c:pt idx="117">
                  <c:v>83</c:v>
                </c:pt>
                <c:pt idx="118">
                  <c:v>117</c:v>
                </c:pt>
                <c:pt idx="119">
                  <c:v>97</c:v>
                </c:pt>
                <c:pt idx="120">
                  <c:v>15</c:v>
                </c:pt>
                <c:pt idx="121">
                  <c:v>-87</c:v>
                </c:pt>
                <c:pt idx="122">
                  <c:v>-79</c:v>
                </c:pt>
                <c:pt idx="123">
                  <c:v>-213</c:v>
                </c:pt>
                <c:pt idx="124">
                  <c:v>-183</c:v>
                </c:pt>
                <c:pt idx="125">
                  <c:v>-172</c:v>
                </c:pt>
                <c:pt idx="126">
                  <c:v>-210</c:v>
                </c:pt>
                <c:pt idx="127">
                  <c:v>-259</c:v>
                </c:pt>
                <c:pt idx="128">
                  <c:v>-452</c:v>
                </c:pt>
                <c:pt idx="129">
                  <c:v>-476</c:v>
                </c:pt>
                <c:pt idx="130">
                  <c:v>-765</c:v>
                </c:pt>
                <c:pt idx="131">
                  <c:v>-696</c:v>
                </c:pt>
                <c:pt idx="132">
                  <c:v>-796</c:v>
                </c:pt>
                <c:pt idx="133">
                  <c:v>-703</c:v>
                </c:pt>
                <c:pt idx="134">
                  <c:v>-824</c:v>
                </c:pt>
                <c:pt idx="135">
                  <c:v>-684</c:v>
                </c:pt>
                <c:pt idx="136">
                  <c:v>-355</c:v>
                </c:pt>
                <c:pt idx="137">
                  <c:v>-467</c:v>
                </c:pt>
                <c:pt idx="138">
                  <c:v>-325</c:v>
                </c:pt>
                <c:pt idx="139">
                  <c:v>-217</c:v>
                </c:pt>
                <c:pt idx="140">
                  <c:v>-227</c:v>
                </c:pt>
                <c:pt idx="141">
                  <c:v>-201</c:v>
                </c:pt>
                <c:pt idx="142">
                  <c:v>-6</c:v>
                </c:pt>
                <c:pt idx="143">
                  <c:v>-283</c:v>
                </c:pt>
                <c:pt idx="144">
                  <c:v>32</c:v>
                </c:pt>
                <c:pt idx="145">
                  <c:v>-68</c:v>
                </c:pt>
                <c:pt idx="146">
                  <c:v>161</c:v>
                </c:pt>
                <c:pt idx="147">
                  <c:v>247</c:v>
                </c:pt>
                <c:pt idx="148">
                  <c:v>518</c:v>
                </c:pt>
                <c:pt idx="149">
                  <c:v>-130</c:v>
                </c:pt>
                <c:pt idx="150">
                  <c:v>-64</c:v>
                </c:pt>
                <c:pt idx="151">
                  <c:v>-39</c:v>
                </c:pt>
                <c:pt idx="152">
                  <c:v>-49</c:v>
                </c:pt>
                <c:pt idx="153">
                  <c:v>248</c:v>
                </c:pt>
                <c:pt idx="154">
                  <c:v>121</c:v>
                </c:pt>
                <c:pt idx="155">
                  <c:v>89</c:v>
                </c:pt>
                <c:pt idx="156">
                  <c:v>75</c:v>
                </c:pt>
                <c:pt idx="157">
                  <c:v>167</c:v>
                </c:pt>
                <c:pt idx="158">
                  <c:v>206</c:v>
                </c:pt>
                <c:pt idx="159">
                  <c:v>321</c:v>
                </c:pt>
                <c:pt idx="160">
                  <c:v>103</c:v>
                </c:pt>
                <c:pt idx="161">
                  <c:v>185</c:v>
                </c:pt>
                <c:pt idx="162">
                  <c:v>117</c:v>
                </c:pt>
                <c:pt idx="163">
                  <c:v>128</c:v>
                </c:pt>
                <c:pt idx="164">
                  <c:v>223</c:v>
                </c:pt>
                <c:pt idx="165">
                  <c:v>183</c:v>
                </c:pt>
                <c:pt idx="166">
                  <c:v>146</c:v>
                </c:pt>
                <c:pt idx="167">
                  <c:v>226</c:v>
                </c:pt>
                <c:pt idx="168">
                  <c:v>380</c:v>
                </c:pt>
                <c:pt idx="169">
                  <c:v>247</c:v>
                </c:pt>
                <c:pt idx="170">
                  <c:v>216</c:v>
                </c:pt>
                <c:pt idx="171">
                  <c:v>87</c:v>
                </c:pt>
                <c:pt idx="172">
                  <c:v>113</c:v>
                </c:pt>
                <c:pt idx="173">
                  <c:v>35</c:v>
                </c:pt>
                <c:pt idx="174">
                  <c:v>177</c:v>
                </c:pt>
                <c:pt idx="175">
                  <c:v>188</c:v>
                </c:pt>
                <c:pt idx="176">
                  <c:v>144</c:v>
                </c:pt>
                <c:pt idx="177">
                  <c:v>213</c:v>
                </c:pt>
                <c:pt idx="178">
                  <c:v>164</c:v>
                </c:pt>
                <c:pt idx="179">
                  <c:v>293</c:v>
                </c:pt>
                <c:pt idx="180">
                  <c:v>205</c:v>
                </c:pt>
                <c:pt idx="181">
                  <c:v>314</c:v>
                </c:pt>
                <c:pt idx="182">
                  <c:v>115</c:v>
                </c:pt>
                <c:pt idx="183">
                  <c:v>187</c:v>
                </c:pt>
                <c:pt idx="184">
                  <c:v>219</c:v>
                </c:pt>
                <c:pt idx="185">
                  <c:v>127</c:v>
                </c:pt>
                <c:pt idx="186">
                  <c:v>164</c:v>
                </c:pt>
                <c:pt idx="187">
                  <c:v>256</c:v>
                </c:pt>
                <c:pt idx="188">
                  <c:v>150</c:v>
                </c:pt>
                <c:pt idx="189">
                  <c:v>225</c:v>
                </c:pt>
                <c:pt idx="190">
                  <c:v>317</c:v>
                </c:pt>
                <c:pt idx="191">
                  <c:v>109</c:v>
                </c:pt>
                <c:pt idx="192">
                  <c:v>166</c:v>
                </c:pt>
                <c:pt idx="193">
                  <c:v>188</c:v>
                </c:pt>
                <c:pt idx="194">
                  <c:v>225</c:v>
                </c:pt>
                <c:pt idx="195">
                  <c:v>330</c:v>
                </c:pt>
                <c:pt idx="196">
                  <c:v>236</c:v>
                </c:pt>
                <c:pt idx="197">
                  <c:v>286</c:v>
                </c:pt>
                <c:pt idx="198">
                  <c:v>249</c:v>
                </c:pt>
                <c:pt idx="199">
                  <c:v>213</c:v>
                </c:pt>
                <c:pt idx="200">
                  <c:v>250</c:v>
                </c:pt>
                <c:pt idx="201">
                  <c:v>221</c:v>
                </c:pt>
                <c:pt idx="202">
                  <c:v>423</c:v>
                </c:pt>
                <c:pt idx="203">
                  <c:v>329</c:v>
                </c:pt>
                <c:pt idx="204">
                  <c:v>201</c:v>
                </c:pt>
                <c:pt idx="205">
                  <c:v>266</c:v>
                </c:pt>
                <c:pt idx="206">
                  <c:v>119</c:v>
                </c:pt>
                <c:pt idx="207">
                  <c:v>187</c:v>
                </c:pt>
                <c:pt idx="208">
                  <c:v>260</c:v>
                </c:pt>
                <c:pt idx="209">
                  <c:v>245</c:v>
                </c:pt>
                <c:pt idx="210">
                  <c:v>223</c:v>
                </c:pt>
                <c:pt idx="211">
                  <c:v>136</c:v>
                </c:pt>
                <c:pt idx="212">
                  <c:v>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146505728"/>
        <c:axId val="14650726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Unemployment rate</c:v>
                </c:pt>
              </c:strCache>
            </c:strRef>
          </c:tx>
          <c:spPr>
            <a:ln w="40191">
              <a:solidFill>
                <a:srgbClr val="FFC000"/>
              </a:solidFill>
              <a:tailEnd type="none"/>
            </a:ln>
          </c:spPr>
          <c:marker>
            <c:symbol val="none"/>
          </c:marker>
          <c:cat>
            <c:strRef>
              <c:f>Sheet1!$A$2:$A$214</c:f>
              <c:strCache>
                <c:ptCount val="205"/>
                <c:pt idx="0">
                  <c:v>98</c:v>
                </c:pt>
                <c:pt idx="1">
                  <c:v>1998 - Feb</c:v>
                </c:pt>
                <c:pt idx="2">
                  <c:v>1998 - Mar</c:v>
                </c:pt>
                <c:pt idx="3">
                  <c:v>1998 - Apr</c:v>
                </c:pt>
                <c:pt idx="4">
                  <c:v>1998 - May</c:v>
                </c:pt>
                <c:pt idx="5">
                  <c:v>1998 - Jun</c:v>
                </c:pt>
                <c:pt idx="6">
                  <c:v>1998 - Jul</c:v>
                </c:pt>
                <c:pt idx="7">
                  <c:v>1998 - Aug</c:v>
                </c:pt>
                <c:pt idx="8">
                  <c:v>1998 - Sep</c:v>
                </c:pt>
                <c:pt idx="9">
                  <c:v>1998 - Oct</c:v>
                </c:pt>
                <c:pt idx="10">
                  <c:v>1998 - Nov</c:v>
                </c:pt>
                <c:pt idx="11">
                  <c:v>1998 - Dec</c:v>
                </c:pt>
                <c:pt idx="12">
                  <c:v>99</c:v>
                </c:pt>
                <c:pt idx="13">
                  <c:v>1999 - Feb</c:v>
                </c:pt>
                <c:pt idx="14">
                  <c:v>1999 - Mar</c:v>
                </c:pt>
                <c:pt idx="15">
                  <c:v>1999 - Apr</c:v>
                </c:pt>
                <c:pt idx="16">
                  <c:v>1999 - May</c:v>
                </c:pt>
                <c:pt idx="17">
                  <c:v>1999 - Jun</c:v>
                </c:pt>
                <c:pt idx="18">
                  <c:v>1999 - Jul</c:v>
                </c:pt>
                <c:pt idx="19">
                  <c:v>1999 - Aug</c:v>
                </c:pt>
                <c:pt idx="20">
                  <c:v>1999 - Sep</c:v>
                </c:pt>
                <c:pt idx="21">
                  <c:v>1999 - Oct</c:v>
                </c:pt>
                <c:pt idx="22">
                  <c:v>1999 - Nov</c:v>
                </c:pt>
                <c:pt idx="23">
                  <c:v>1999 - Dec</c:v>
                </c:pt>
                <c:pt idx="24">
                  <c:v>00</c:v>
                </c:pt>
                <c:pt idx="25">
                  <c:v>2000 - Feb</c:v>
                </c:pt>
                <c:pt idx="26">
                  <c:v>2000 - Mar</c:v>
                </c:pt>
                <c:pt idx="27">
                  <c:v>2000 - Apr</c:v>
                </c:pt>
                <c:pt idx="28">
                  <c:v>2000 - May</c:v>
                </c:pt>
                <c:pt idx="29">
                  <c:v>2000 - Jun</c:v>
                </c:pt>
                <c:pt idx="30">
                  <c:v>2000 - Jul</c:v>
                </c:pt>
                <c:pt idx="31">
                  <c:v>2000 - Aug</c:v>
                </c:pt>
                <c:pt idx="32">
                  <c:v>2000 - Sep</c:v>
                </c:pt>
                <c:pt idx="33">
                  <c:v>2000 - Oct</c:v>
                </c:pt>
                <c:pt idx="34">
                  <c:v>2000 - Nov</c:v>
                </c:pt>
                <c:pt idx="35">
                  <c:v>2000 - Dec</c:v>
                </c:pt>
                <c:pt idx="36">
                  <c:v>01</c:v>
                </c:pt>
                <c:pt idx="37">
                  <c:v>2001 - Feb</c:v>
                </c:pt>
                <c:pt idx="38">
                  <c:v>2001 - Mar</c:v>
                </c:pt>
                <c:pt idx="39">
                  <c:v>2001 - Apr</c:v>
                </c:pt>
                <c:pt idx="40">
                  <c:v>2001 - May</c:v>
                </c:pt>
                <c:pt idx="41">
                  <c:v>2001 - Jun</c:v>
                </c:pt>
                <c:pt idx="42">
                  <c:v>2001 - Jul</c:v>
                </c:pt>
                <c:pt idx="43">
                  <c:v>2001 - Aug</c:v>
                </c:pt>
                <c:pt idx="44">
                  <c:v>2001 - Sep</c:v>
                </c:pt>
                <c:pt idx="45">
                  <c:v>2001 - Oct</c:v>
                </c:pt>
                <c:pt idx="46">
                  <c:v>2001 - Nov</c:v>
                </c:pt>
                <c:pt idx="47">
                  <c:v>2001 - Dec</c:v>
                </c:pt>
                <c:pt idx="48">
                  <c:v>02</c:v>
                </c:pt>
                <c:pt idx="49">
                  <c:v>2002 - Feb</c:v>
                </c:pt>
                <c:pt idx="50">
                  <c:v>2002 - Mar</c:v>
                </c:pt>
                <c:pt idx="51">
                  <c:v>2002 - Apr</c:v>
                </c:pt>
                <c:pt idx="52">
                  <c:v>2002 - May</c:v>
                </c:pt>
                <c:pt idx="53">
                  <c:v>2002 - Jun</c:v>
                </c:pt>
                <c:pt idx="54">
                  <c:v>2002 - Jul</c:v>
                </c:pt>
                <c:pt idx="55">
                  <c:v>2002 - Aug</c:v>
                </c:pt>
                <c:pt idx="56">
                  <c:v>2002 - Sep</c:v>
                </c:pt>
                <c:pt idx="57">
                  <c:v>2002 - Oct</c:v>
                </c:pt>
                <c:pt idx="58">
                  <c:v>2002 - Nov</c:v>
                </c:pt>
                <c:pt idx="59">
                  <c:v>2002 - Dec</c:v>
                </c:pt>
                <c:pt idx="60">
                  <c:v>03</c:v>
                </c:pt>
                <c:pt idx="61">
                  <c:v>2003 - Feb</c:v>
                </c:pt>
                <c:pt idx="62">
                  <c:v>2003 - Mar</c:v>
                </c:pt>
                <c:pt idx="63">
                  <c:v>2003 - Apr</c:v>
                </c:pt>
                <c:pt idx="64">
                  <c:v>2003 - May</c:v>
                </c:pt>
                <c:pt idx="65">
                  <c:v>2003 - Jun</c:v>
                </c:pt>
                <c:pt idx="66">
                  <c:v>2003 - Jul</c:v>
                </c:pt>
                <c:pt idx="67">
                  <c:v>2003 - Aug</c:v>
                </c:pt>
                <c:pt idx="68">
                  <c:v>2003 - Sep</c:v>
                </c:pt>
                <c:pt idx="69">
                  <c:v>2003 - Oct</c:v>
                </c:pt>
                <c:pt idx="70">
                  <c:v>2003 - Nov</c:v>
                </c:pt>
                <c:pt idx="71">
                  <c:v>2003 - Dec</c:v>
                </c:pt>
                <c:pt idx="72">
                  <c:v>04</c:v>
                </c:pt>
                <c:pt idx="73">
                  <c:v>2004 - Feb</c:v>
                </c:pt>
                <c:pt idx="74">
                  <c:v>2004 - Mar</c:v>
                </c:pt>
                <c:pt idx="75">
                  <c:v>2004 - Apr</c:v>
                </c:pt>
                <c:pt idx="76">
                  <c:v>2004 - May</c:v>
                </c:pt>
                <c:pt idx="77">
                  <c:v>2004 - Jun</c:v>
                </c:pt>
                <c:pt idx="78">
                  <c:v>2004 - Jul</c:v>
                </c:pt>
                <c:pt idx="79">
                  <c:v>2004 - Aug</c:v>
                </c:pt>
                <c:pt idx="80">
                  <c:v>2004 - Sep</c:v>
                </c:pt>
                <c:pt idx="81">
                  <c:v>2004 - Oct</c:v>
                </c:pt>
                <c:pt idx="82">
                  <c:v>2004 - Nov</c:v>
                </c:pt>
                <c:pt idx="83">
                  <c:v>2004 - Dec</c:v>
                </c:pt>
                <c:pt idx="84">
                  <c:v>05</c:v>
                </c:pt>
                <c:pt idx="85">
                  <c:v>2005 - Feb</c:v>
                </c:pt>
                <c:pt idx="86">
                  <c:v>2005 - Mar</c:v>
                </c:pt>
                <c:pt idx="87">
                  <c:v>2005 - Apr</c:v>
                </c:pt>
                <c:pt idx="88">
                  <c:v>2005 - May</c:v>
                </c:pt>
                <c:pt idx="89">
                  <c:v>2005 - Jun</c:v>
                </c:pt>
                <c:pt idx="90">
                  <c:v>2005 - Jul</c:v>
                </c:pt>
                <c:pt idx="91">
                  <c:v>2005 - Aug</c:v>
                </c:pt>
                <c:pt idx="92">
                  <c:v>2005 - Sep</c:v>
                </c:pt>
                <c:pt idx="93">
                  <c:v>2005 - Oct</c:v>
                </c:pt>
                <c:pt idx="94">
                  <c:v>2005 - Nov</c:v>
                </c:pt>
                <c:pt idx="95">
                  <c:v>2005 - Dec</c:v>
                </c:pt>
                <c:pt idx="96">
                  <c:v>06</c:v>
                </c:pt>
                <c:pt idx="97">
                  <c:v>2006 - Feb</c:v>
                </c:pt>
                <c:pt idx="98">
                  <c:v>2006 - Mar</c:v>
                </c:pt>
                <c:pt idx="99">
                  <c:v>2006 - Apr</c:v>
                </c:pt>
                <c:pt idx="100">
                  <c:v>2006 - May</c:v>
                </c:pt>
                <c:pt idx="101">
                  <c:v>2006 - Jun</c:v>
                </c:pt>
                <c:pt idx="102">
                  <c:v>2006 - Jul</c:v>
                </c:pt>
                <c:pt idx="103">
                  <c:v>2006 - Aug</c:v>
                </c:pt>
                <c:pt idx="104">
                  <c:v>2006 - Sep</c:v>
                </c:pt>
                <c:pt idx="105">
                  <c:v>2006 - Oct</c:v>
                </c:pt>
                <c:pt idx="106">
                  <c:v>2006 - Nov</c:v>
                </c:pt>
                <c:pt idx="107">
                  <c:v>2006 - Dec</c:v>
                </c:pt>
                <c:pt idx="108">
                  <c:v>07</c:v>
                </c:pt>
                <c:pt idx="109">
                  <c:v>2007 - Feb</c:v>
                </c:pt>
                <c:pt idx="110">
                  <c:v>2007 - Mar</c:v>
                </c:pt>
                <c:pt idx="111">
                  <c:v>2007 - Apr</c:v>
                </c:pt>
                <c:pt idx="112">
                  <c:v>2007 - May</c:v>
                </c:pt>
                <c:pt idx="113">
                  <c:v>2007 - Jun</c:v>
                </c:pt>
                <c:pt idx="114">
                  <c:v>2007 - Jul</c:v>
                </c:pt>
                <c:pt idx="115">
                  <c:v>2007 - Aug</c:v>
                </c:pt>
                <c:pt idx="116">
                  <c:v>2007 - Sep</c:v>
                </c:pt>
                <c:pt idx="117">
                  <c:v>2007 - Oct</c:v>
                </c:pt>
                <c:pt idx="118">
                  <c:v>2007 - Nov</c:v>
                </c:pt>
                <c:pt idx="119">
                  <c:v>2007 - Dec</c:v>
                </c:pt>
                <c:pt idx="120">
                  <c:v>08</c:v>
                </c:pt>
                <c:pt idx="121">
                  <c:v>2008 - Feb</c:v>
                </c:pt>
                <c:pt idx="122">
                  <c:v>2008 - Mar</c:v>
                </c:pt>
                <c:pt idx="123">
                  <c:v>2008 - Apr</c:v>
                </c:pt>
                <c:pt idx="124">
                  <c:v>2008 - May</c:v>
                </c:pt>
                <c:pt idx="125">
                  <c:v>2008 - Jun</c:v>
                </c:pt>
                <c:pt idx="126">
                  <c:v>2008 - Jul</c:v>
                </c:pt>
                <c:pt idx="127">
                  <c:v>2008 - Aug</c:v>
                </c:pt>
                <c:pt idx="128">
                  <c:v>2008 - Sep</c:v>
                </c:pt>
                <c:pt idx="129">
                  <c:v>2008 - Oct</c:v>
                </c:pt>
                <c:pt idx="130">
                  <c:v>2008 - Nov</c:v>
                </c:pt>
                <c:pt idx="131">
                  <c:v>2008 - Dec</c:v>
                </c:pt>
                <c:pt idx="132">
                  <c:v>09</c:v>
                </c:pt>
                <c:pt idx="133">
                  <c:v>2009 - Feb</c:v>
                </c:pt>
                <c:pt idx="134">
                  <c:v>2009 - Mar</c:v>
                </c:pt>
                <c:pt idx="135">
                  <c:v>2009 - Apr</c:v>
                </c:pt>
                <c:pt idx="136">
                  <c:v>2009 - May</c:v>
                </c:pt>
                <c:pt idx="137">
                  <c:v>2009 - Jun</c:v>
                </c:pt>
                <c:pt idx="138">
                  <c:v>2009 - Jul</c:v>
                </c:pt>
                <c:pt idx="139">
                  <c:v>2009 - Aug</c:v>
                </c:pt>
                <c:pt idx="140">
                  <c:v>2009 - Sep</c:v>
                </c:pt>
                <c:pt idx="141">
                  <c:v>2009 - Oct</c:v>
                </c:pt>
                <c:pt idx="142">
                  <c:v>2009 - Nov</c:v>
                </c:pt>
                <c:pt idx="143">
                  <c:v>2009 - Dec</c:v>
                </c:pt>
                <c:pt idx="144">
                  <c:v>10</c:v>
                </c:pt>
                <c:pt idx="145">
                  <c:v>2010 - Feb</c:v>
                </c:pt>
                <c:pt idx="146">
                  <c:v>2010 - Mar</c:v>
                </c:pt>
                <c:pt idx="147">
                  <c:v>2010 - Apr</c:v>
                </c:pt>
                <c:pt idx="148">
                  <c:v>2010 - May</c:v>
                </c:pt>
                <c:pt idx="149">
                  <c:v>2010 - Jun</c:v>
                </c:pt>
                <c:pt idx="150">
                  <c:v>2010 - Jul</c:v>
                </c:pt>
                <c:pt idx="151">
                  <c:v>2010 - Aug</c:v>
                </c:pt>
                <c:pt idx="152">
                  <c:v>2010 - Sep</c:v>
                </c:pt>
                <c:pt idx="153">
                  <c:v>2010 - Oct</c:v>
                </c:pt>
                <c:pt idx="154">
                  <c:v>2010 - Nov</c:v>
                </c:pt>
                <c:pt idx="155">
                  <c:v>2010 - Dec</c:v>
                </c:pt>
                <c:pt idx="156">
                  <c:v>11</c:v>
                </c:pt>
                <c:pt idx="157">
                  <c:v>2011 - Feb</c:v>
                </c:pt>
                <c:pt idx="158">
                  <c:v>2011 - Mar</c:v>
                </c:pt>
                <c:pt idx="159">
                  <c:v>2011 - Apr</c:v>
                </c:pt>
                <c:pt idx="160">
                  <c:v>2011 - May</c:v>
                </c:pt>
                <c:pt idx="161">
                  <c:v>2011 - Jun</c:v>
                </c:pt>
                <c:pt idx="162">
                  <c:v>2011 - Jul</c:v>
                </c:pt>
                <c:pt idx="163">
                  <c:v>2011 - Aug</c:v>
                </c:pt>
                <c:pt idx="164">
                  <c:v>2011 - Sep</c:v>
                </c:pt>
                <c:pt idx="165">
                  <c:v>2011 - Oct</c:v>
                </c:pt>
                <c:pt idx="166">
                  <c:v>2011 - Nov</c:v>
                </c:pt>
                <c:pt idx="167">
                  <c:v>2011 - Dec</c:v>
                </c:pt>
                <c:pt idx="168">
                  <c:v>12</c:v>
                </c:pt>
                <c:pt idx="169">
                  <c:v>2012 - Feb</c:v>
                </c:pt>
                <c:pt idx="170">
                  <c:v>2012 - Mar</c:v>
                </c:pt>
                <c:pt idx="171">
                  <c:v>2012 - Apr</c:v>
                </c:pt>
                <c:pt idx="172">
                  <c:v>2012 - May</c:v>
                </c:pt>
                <c:pt idx="173">
                  <c:v>2012 - Jun</c:v>
                </c:pt>
                <c:pt idx="180">
                  <c:v>13</c:v>
                </c:pt>
                <c:pt idx="192">
                  <c:v>14</c:v>
                </c:pt>
                <c:pt idx="204">
                  <c:v>15</c:v>
                </c:pt>
              </c:strCache>
            </c:strRef>
          </c:cat>
          <c:val>
            <c:numRef>
              <c:f>Sheet1!$C$2:$C$214</c:f>
              <c:numCache>
                <c:formatCode>General</c:formatCode>
                <c:ptCount val="213"/>
                <c:pt idx="0">
                  <c:v>4.5999999999999996</c:v>
                </c:pt>
                <c:pt idx="1">
                  <c:v>4.5999999999999996</c:v>
                </c:pt>
                <c:pt idx="2">
                  <c:v>4.7</c:v>
                </c:pt>
                <c:pt idx="3">
                  <c:v>4.3</c:v>
                </c:pt>
                <c:pt idx="4">
                  <c:v>4.4000000000000004</c:v>
                </c:pt>
                <c:pt idx="5">
                  <c:v>4.5</c:v>
                </c:pt>
                <c:pt idx="6">
                  <c:v>4.5</c:v>
                </c:pt>
                <c:pt idx="7">
                  <c:v>4.5</c:v>
                </c:pt>
                <c:pt idx="8">
                  <c:v>4.5999999999999996</c:v>
                </c:pt>
                <c:pt idx="9">
                  <c:v>4.5</c:v>
                </c:pt>
                <c:pt idx="10">
                  <c:v>4.4000000000000004</c:v>
                </c:pt>
                <c:pt idx="11">
                  <c:v>4.4000000000000004</c:v>
                </c:pt>
                <c:pt idx="12">
                  <c:v>4.3</c:v>
                </c:pt>
                <c:pt idx="13">
                  <c:v>4.4000000000000004</c:v>
                </c:pt>
                <c:pt idx="14">
                  <c:v>4.2</c:v>
                </c:pt>
                <c:pt idx="15">
                  <c:v>4.3</c:v>
                </c:pt>
                <c:pt idx="16">
                  <c:v>4.2</c:v>
                </c:pt>
                <c:pt idx="17">
                  <c:v>4.3</c:v>
                </c:pt>
                <c:pt idx="18">
                  <c:v>4.3</c:v>
                </c:pt>
                <c:pt idx="19">
                  <c:v>4.2</c:v>
                </c:pt>
                <c:pt idx="20">
                  <c:v>4.2</c:v>
                </c:pt>
                <c:pt idx="21">
                  <c:v>4.0999999999999996</c:v>
                </c:pt>
                <c:pt idx="22">
                  <c:v>4.0999999999999996</c:v>
                </c:pt>
                <c:pt idx="23">
                  <c:v>4</c:v>
                </c:pt>
                <c:pt idx="24">
                  <c:v>4</c:v>
                </c:pt>
                <c:pt idx="25">
                  <c:v>4.0999999999999996</c:v>
                </c:pt>
                <c:pt idx="26">
                  <c:v>4</c:v>
                </c:pt>
                <c:pt idx="27">
                  <c:v>3.8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4.0999999999999996</c:v>
                </c:pt>
                <c:pt idx="32">
                  <c:v>3.9</c:v>
                </c:pt>
                <c:pt idx="33">
                  <c:v>3.9</c:v>
                </c:pt>
                <c:pt idx="34">
                  <c:v>3.9</c:v>
                </c:pt>
                <c:pt idx="35">
                  <c:v>3.9</c:v>
                </c:pt>
                <c:pt idx="36">
                  <c:v>4.2</c:v>
                </c:pt>
                <c:pt idx="37">
                  <c:v>4.2</c:v>
                </c:pt>
                <c:pt idx="38">
                  <c:v>4.3</c:v>
                </c:pt>
                <c:pt idx="39">
                  <c:v>4.4000000000000004</c:v>
                </c:pt>
                <c:pt idx="40">
                  <c:v>4.3</c:v>
                </c:pt>
                <c:pt idx="41">
                  <c:v>4.5</c:v>
                </c:pt>
                <c:pt idx="42">
                  <c:v>4.5999999999999996</c:v>
                </c:pt>
                <c:pt idx="43">
                  <c:v>4.9000000000000004</c:v>
                </c:pt>
                <c:pt idx="44">
                  <c:v>5</c:v>
                </c:pt>
                <c:pt idx="45">
                  <c:v>5.3</c:v>
                </c:pt>
                <c:pt idx="46">
                  <c:v>5.5</c:v>
                </c:pt>
                <c:pt idx="47">
                  <c:v>5.7</c:v>
                </c:pt>
                <c:pt idx="48">
                  <c:v>5.7</c:v>
                </c:pt>
                <c:pt idx="49">
                  <c:v>5.7</c:v>
                </c:pt>
                <c:pt idx="50">
                  <c:v>5.7</c:v>
                </c:pt>
                <c:pt idx="51">
                  <c:v>5.9</c:v>
                </c:pt>
                <c:pt idx="52">
                  <c:v>5.8</c:v>
                </c:pt>
                <c:pt idx="53">
                  <c:v>5.8</c:v>
                </c:pt>
                <c:pt idx="54">
                  <c:v>5.8</c:v>
                </c:pt>
                <c:pt idx="55">
                  <c:v>5.7</c:v>
                </c:pt>
                <c:pt idx="56">
                  <c:v>5.7</c:v>
                </c:pt>
                <c:pt idx="57">
                  <c:v>5.7</c:v>
                </c:pt>
                <c:pt idx="58">
                  <c:v>5.9</c:v>
                </c:pt>
                <c:pt idx="59">
                  <c:v>6</c:v>
                </c:pt>
                <c:pt idx="60">
                  <c:v>5.8</c:v>
                </c:pt>
                <c:pt idx="61">
                  <c:v>5.9</c:v>
                </c:pt>
                <c:pt idx="62">
                  <c:v>5.9</c:v>
                </c:pt>
                <c:pt idx="63">
                  <c:v>6</c:v>
                </c:pt>
                <c:pt idx="64">
                  <c:v>6.1</c:v>
                </c:pt>
                <c:pt idx="65">
                  <c:v>6.3</c:v>
                </c:pt>
                <c:pt idx="66">
                  <c:v>6.2</c:v>
                </c:pt>
                <c:pt idx="67">
                  <c:v>6.1</c:v>
                </c:pt>
                <c:pt idx="68">
                  <c:v>6.1</c:v>
                </c:pt>
                <c:pt idx="69">
                  <c:v>6</c:v>
                </c:pt>
                <c:pt idx="70">
                  <c:v>5.8</c:v>
                </c:pt>
                <c:pt idx="71">
                  <c:v>5.7</c:v>
                </c:pt>
                <c:pt idx="72">
                  <c:v>5.7</c:v>
                </c:pt>
                <c:pt idx="73">
                  <c:v>5.6</c:v>
                </c:pt>
                <c:pt idx="74">
                  <c:v>5.8</c:v>
                </c:pt>
                <c:pt idx="75">
                  <c:v>5.6</c:v>
                </c:pt>
                <c:pt idx="76">
                  <c:v>5.6</c:v>
                </c:pt>
                <c:pt idx="77">
                  <c:v>5.6</c:v>
                </c:pt>
                <c:pt idx="78">
                  <c:v>5.5</c:v>
                </c:pt>
                <c:pt idx="79">
                  <c:v>5.4</c:v>
                </c:pt>
                <c:pt idx="80">
                  <c:v>5.4</c:v>
                </c:pt>
                <c:pt idx="81">
                  <c:v>5.5</c:v>
                </c:pt>
                <c:pt idx="82">
                  <c:v>5.4</c:v>
                </c:pt>
                <c:pt idx="83">
                  <c:v>5.4</c:v>
                </c:pt>
                <c:pt idx="84">
                  <c:v>5.3</c:v>
                </c:pt>
                <c:pt idx="85">
                  <c:v>5.4</c:v>
                </c:pt>
                <c:pt idx="86">
                  <c:v>5.2</c:v>
                </c:pt>
                <c:pt idx="87">
                  <c:v>5.2</c:v>
                </c:pt>
                <c:pt idx="88">
                  <c:v>5.0999999999999996</c:v>
                </c:pt>
                <c:pt idx="89">
                  <c:v>5</c:v>
                </c:pt>
                <c:pt idx="90">
                  <c:v>5</c:v>
                </c:pt>
                <c:pt idx="91">
                  <c:v>4.9000000000000004</c:v>
                </c:pt>
                <c:pt idx="92">
                  <c:v>5</c:v>
                </c:pt>
                <c:pt idx="93">
                  <c:v>5</c:v>
                </c:pt>
                <c:pt idx="94">
                  <c:v>5</c:v>
                </c:pt>
                <c:pt idx="95">
                  <c:v>4.9000000000000004</c:v>
                </c:pt>
                <c:pt idx="96">
                  <c:v>4.7</c:v>
                </c:pt>
                <c:pt idx="97">
                  <c:v>4.8</c:v>
                </c:pt>
                <c:pt idx="98">
                  <c:v>4.7</c:v>
                </c:pt>
                <c:pt idx="99">
                  <c:v>4.7</c:v>
                </c:pt>
                <c:pt idx="100">
                  <c:v>4.5999999999999996</c:v>
                </c:pt>
                <c:pt idx="101">
                  <c:v>4.5999999999999996</c:v>
                </c:pt>
                <c:pt idx="102">
                  <c:v>4.7</c:v>
                </c:pt>
                <c:pt idx="103">
                  <c:v>4.7</c:v>
                </c:pt>
                <c:pt idx="104">
                  <c:v>4.5</c:v>
                </c:pt>
                <c:pt idx="105">
                  <c:v>4.4000000000000004</c:v>
                </c:pt>
                <c:pt idx="106">
                  <c:v>4.5</c:v>
                </c:pt>
                <c:pt idx="107">
                  <c:v>4.4000000000000004</c:v>
                </c:pt>
                <c:pt idx="108">
                  <c:v>4.5999999999999996</c:v>
                </c:pt>
                <c:pt idx="109">
                  <c:v>4.5</c:v>
                </c:pt>
                <c:pt idx="110">
                  <c:v>4.4000000000000004</c:v>
                </c:pt>
                <c:pt idx="111">
                  <c:v>4.5</c:v>
                </c:pt>
                <c:pt idx="112">
                  <c:v>4.4000000000000004</c:v>
                </c:pt>
                <c:pt idx="113">
                  <c:v>4.5999999999999996</c:v>
                </c:pt>
                <c:pt idx="114">
                  <c:v>4.7</c:v>
                </c:pt>
                <c:pt idx="115">
                  <c:v>4.5999999999999996</c:v>
                </c:pt>
                <c:pt idx="116">
                  <c:v>4.7</c:v>
                </c:pt>
                <c:pt idx="117">
                  <c:v>4.7</c:v>
                </c:pt>
                <c:pt idx="118">
                  <c:v>4.7</c:v>
                </c:pt>
                <c:pt idx="119">
                  <c:v>5</c:v>
                </c:pt>
                <c:pt idx="120">
                  <c:v>5</c:v>
                </c:pt>
                <c:pt idx="121">
                  <c:v>4.9000000000000004</c:v>
                </c:pt>
                <c:pt idx="122">
                  <c:v>5.0999999999999996</c:v>
                </c:pt>
                <c:pt idx="123">
                  <c:v>5</c:v>
                </c:pt>
                <c:pt idx="124">
                  <c:v>5.4</c:v>
                </c:pt>
                <c:pt idx="125">
                  <c:v>5.6</c:v>
                </c:pt>
                <c:pt idx="126">
                  <c:v>5.8</c:v>
                </c:pt>
                <c:pt idx="127">
                  <c:v>6.1</c:v>
                </c:pt>
                <c:pt idx="128">
                  <c:v>6.1</c:v>
                </c:pt>
                <c:pt idx="129">
                  <c:v>6.5</c:v>
                </c:pt>
                <c:pt idx="130">
                  <c:v>6.8</c:v>
                </c:pt>
                <c:pt idx="131">
                  <c:v>7.3</c:v>
                </c:pt>
                <c:pt idx="132">
                  <c:v>7.8</c:v>
                </c:pt>
                <c:pt idx="133">
                  <c:v>8.3000000000000007</c:v>
                </c:pt>
                <c:pt idx="134">
                  <c:v>8.6999999999999993</c:v>
                </c:pt>
                <c:pt idx="135">
                  <c:v>9</c:v>
                </c:pt>
                <c:pt idx="136">
                  <c:v>9.4</c:v>
                </c:pt>
                <c:pt idx="137">
                  <c:v>9.5</c:v>
                </c:pt>
                <c:pt idx="138">
                  <c:v>9.5</c:v>
                </c:pt>
                <c:pt idx="139">
                  <c:v>9.6</c:v>
                </c:pt>
                <c:pt idx="140">
                  <c:v>9.8000000000000007</c:v>
                </c:pt>
                <c:pt idx="141">
                  <c:v>10</c:v>
                </c:pt>
                <c:pt idx="142">
                  <c:v>9.9</c:v>
                </c:pt>
                <c:pt idx="143">
                  <c:v>9.9</c:v>
                </c:pt>
                <c:pt idx="144">
                  <c:v>9.8000000000000007</c:v>
                </c:pt>
                <c:pt idx="145">
                  <c:v>9.8000000000000007</c:v>
                </c:pt>
                <c:pt idx="146">
                  <c:v>9.9</c:v>
                </c:pt>
                <c:pt idx="147">
                  <c:v>9.9</c:v>
                </c:pt>
                <c:pt idx="148">
                  <c:v>9.6</c:v>
                </c:pt>
                <c:pt idx="149">
                  <c:v>9.4</c:v>
                </c:pt>
                <c:pt idx="150">
                  <c:v>9.4</c:v>
                </c:pt>
                <c:pt idx="151">
                  <c:v>9.5</c:v>
                </c:pt>
                <c:pt idx="152">
                  <c:v>9.5</c:v>
                </c:pt>
                <c:pt idx="153">
                  <c:v>9.4</c:v>
                </c:pt>
                <c:pt idx="154">
                  <c:v>9.8000000000000007</c:v>
                </c:pt>
                <c:pt idx="155">
                  <c:v>9.3000000000000007</c:v>
                </c:pt>
                <c:pt idx="156">
                  <c:v>9.1999999999999993</c:v>
                </c:pt>
                <c:pt idx="157">
                  <c:v>9</c:v>
                </c:pt>
                <c:pt idx="158">
                  <c:v>9</c:v>
                </c:pt>
                <c:pt idx="159">
                  <c:v>9.1</c:v>
                </c:pt>
                <c:pt idx="160">
                  <c:v>9</c:v>
                </c:pt>
                <c:pt idx="161">
                  <c:v>9.1</c:v>
                </c:pt>
                <c:pt idx="162">
                  <c:v>9</c:v>
                </c:pt>
                <c:pt idx="163">
                  <c:v>9</c:v>
                </c:pt>
                <c:pt idx="164">
                  <c:v>9</c:v>
                </c:pt>
                <c:pt idx="165">
                  <c:v>8.8000000000000007</c:v>
                </c:pt>
                <c:pt idx="166">
                  <c:v>8.6</c:v>
                </c:pt>
                <c:pt idx="167">
                  <c:v>8.5</c:v>
                </c:pt>
                <c:pt idx="168">
                  <c:v>8.3000000000000007</c:v>
                </c:pt>
                <c:pt idx="169">
                  <c:v>8.3000000000000007</c:v>
                </c:pt>
                <c:pt idx="170">
                  <c:v>8.1999999999999993</c:v>
                </c:pt>
                <c:pt idx="171">
                  <c:v>8.1999999999999993</c:v>
                </c:pt>
                <c:pt idx="172">
                  <c:v>8.1999999999999993</c:v>
                </c:pt>
                <c:pt idx="173">
                  <c:v>8.1999999999999993</c:v>
                </c:pt>
                <c:pt idx="174">
                  <c:v>8.1999999999999993</c:v>
                </c:pt>
                <c:pt idx="175">
                  <c:v>8</c:v>
                </c:pt>
                <c:pt idx="176">
                  <c:v>7.8</c:v>
                </c:pt>
                <c:pt idx="177">
                  <c:v>7.8</c:v>
                </c:pt>
                <c:pt idx="178">
                  <c:v>7.7</c:v>
                </c:pt>
                <c:pt idx="179">
                  <c:v>7.9</c:v>
                </c:pt>
                <c:pt idx="180">
                  <c:v>8</c:v>
                </c:pt>
                <c:pt idx="181">
                  <c:v>7.7</c:v>
                </c:pt>
                <c:pt idx="182">
                  <c:v>7.5</c:v>
                </c:pt>
                <c:pt idx="183">
                  <c:v>7.6</c:v>
                </c:pt>
                <c:pt idx="184">
                  <c:v>7.5</c:v>
                </c:pt>
                <c:pt idx="185">
                  <c:v>7.5</c:v>
                </c:pt>
                <c:pt idx="186">
                  <c:v>7.3</c:v>
                </c:pt>
                <c:pt idx="187">
                  <c:v>7.2</c:v>
                </c:pt>
                <c:pt idx="188">
                  <c:v>7.2</c:v>
                </c:pt>
                <c:pt idx="189">
                  <c:v>7.2</c:v>
                </c:pt>
                <c:pt idx="190">
                  <c:v>7</c:v>
                </c:pt>
                <c:pt idx="191">
                  <c:v>6.7</c:v>
                </c:pt>
                <c:pt idx="192">
                  <c:v>6.6</c:v>
                </c:pt>
                <c:pt idx="193">
                  <c:v>6.7</c:v>
                </c:pt>
                <c:pt idx="194">
                  <c:v>6.6</c:v>
                </c:pt>
                <c:pt idx="195">
                  <c:v>6.2</c:v>
                </c:pt>
                <c:pt idx="196">
                  <c:v>6.3</c:v>
                </c:pt>
                <c:pt idx="197">
                  <c:v>6.1</c:v>
                </c:pt>
                <c:pt idx="198">
                  <c:v>6.2</c:v>
                </c:pt>
                <c:pt idx="199">
                  <c:v>6.1</c:v>
                </c:pt>
                <c:pt idx="200">
                  <c:v>5.9</c:v>
                </c:pt>
                <c:pt idx="201">
                  <c:v>5.7</c:v>
                </c:pt>
                <c:pt idx="202">
                  <c:v>5.8</c:v>
                </c:pt>
                <c:pt idx="203">
                  <c:v>5.6</c:v>
                </c:pt>
                <c:pt idx="204">
                  <c:v>5.7</c:v>
                </c:pt>
                <c:pt idx="205">
                  <c:v>5.5</c:v>
                </c:pt>
                <c:pt idx="206">
                  <c:v>5.5</c:v>
                </c:pt>
                <c:pt idx="207">
                  <c:v>5.4</c:v>
                </c:pt>
                <c:pt idx="208">
                  <c:v>5.5</c:v>
                </c:pt>
                <c:pt idx="209">
                  <c:v>5.3</c:v>
                </c:pt>
                <c:pt idx="210">
                  <c:v>5.3</c:v>
                </c:pt>
                <c:pt idx="211">
                  <c:v>5.0999999999999996</c:v>
                </c:pt>
                <c:pt idx="212">
                  <c:v>5.0999999999999996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136128"/>
        <c:axId val="146508800"/>
      </c:lineChart>
      <c:catAx>
        <c:axId val="146505728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low"/>
        <c:spPr>
          <a:ln w="9525">
            <a:solidFill>
              <a:schemeClr val="accent6"/>
            </a:solidFill>
          </a:ln>
        </c:spPr>
        <c:txPr>
          <a:bodyPr rot="0" vert="horz"/>
          <a:lstStyle/>
          <a:p>
            <a:pPr>
              <a:defRPr sz="1000" baseline="0">
                <a:solidFill>
                  <a:srgbClr val="000000"/>
                </a:solidFill>
              </a:defRPr>
            </a:pPr>
            <a:endParaRPr lang="en-US"/>
          </a:p>
        </c:txPr>
        <c:crossAx val="146507264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6507264"/>
        <c:scaling>
          <c:orientation val="minMax"/>
        </c:scaling>
        <c:delete val="0"/>
        <c:axPos val="l"/>
        <c:majorGridlines>
          <c:spPr>
            <a:ln w="6350">
              <a:solidFill>
                <a:srgbClr val="000000">
                  <a:alpha val="21000"/>
                </a:srgb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solidFill>
              <a:schemeClr val="accent6"/>
            </a:solidFill>
          </a:ln>
        </c:spPr>
        <c:txPr>
          <a:bodyPr/>
          <a:lstStyle/>
          <a:p>
            <a:pPr>
              <a:defRPr sz="1000" baseline="0">
                <a:solidFill>
                  <a:schemeClr val="accent6"/>
                </a:solidFill>
              </a:defRPr>
            </a:pPr>
            <a:endParaRPr lang="en-US"/>
          </a:p>
        </c:txPr>
        <c:crossAx val="146505728"/>
        <c:crosses val="autoZero"/>
        <c:crossBetween val="between"/>
      </c:valAx>
      <c:valAx>
        <c:axId val="14650880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solidFill>
                  <a:schemeClr val="accent6"/>
                </a:solidFill>
              </a:defRPr>
            </a:pPr>
            <a:endParaRPr lang="en-US"/>
          </a:p>
        </c:txPr>
        <c:crossAx val="149136128"/>
        <c:crosses val="max"/>
        <c:crossBetween val="between"/>
      </c:valAx>
      <c:catAx>
        <c:axId val="149136128"/>
        <c:scaling>
          <c:orientation val="minMax"/>
        </c:scaling>
        <c:delete val="1"/>
        <c:axPos val="b"/>
        <c:majorTickMark val="out"/>
        <c:minorTickMark val="none"/>
        <c:tickLblPos val="nextTo"/>
        <c:crossAx val="146508800"/>
        <c:crosses val="autoZero"/>
        <c:auto val="1"/>
        <c:lblAlgn val="ctr"/>
        <c:lblOffset val="100"/>
        <c:noMultiLvlLbl val="0"/>
      </c:cat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26333615936003829"/>
          <c:y val="0.63079110079242884"/>
          <c:w val="0.21342107229335069"/>
          <c:h val="0.2131864888661528"/>
        </c:manualLayout>
      </c:layout>
      <c:overlay val="0"/>
      <c:spPr>
        <a:noFill/>
      </c:spPr>
      <c:txPr>
        <a:bodyPr/>
        <a:lstStyle/>
        <a:p>
          <a:pPr>
            <a:defRPr sz="1000" baseline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4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36995643487885E-2"/>
          <c:y val="3.8756216738524259E-2"/>
          <c:w val="0.88265759351239936"/>
          <c:h val="0.87770041638658336"/>
        </c:manualLayout>
      </c:layout>
      <c:barChart>
        <c:barDir val="col"/>
        <c:grouping val="clustered"/>
        <c:varyColors val="0"/>
        <c:ser>
          <c:idx val="2"/>
          <c:order val="2"/>
          <c:tx>
            <c:v>Surplus/Deficit</c:v>
          </c:tx>
          <c:spPr>
            <a:solidFill>
              <a:srgbClr val="EF3E42">
                <a:lumMod val="60000"/>
                <a:lumOff val="40000"/>
              </a:srgbClr>
            </a:solidFill>
          </c:spPr>
          <c:invertIfNegative val="0"/>
          <c:val>
            <c:numRef>
              <c:f>Sheet1!$D$2:$D$187</c:f>
              <c:numCache>
                <c:formatCode>0.0</c:formatCode>
                <c:ptCount val="186"/>
                <c:pt idx="0">
                  <c:v>23.210000000000008</c:v>
                </c:pt>
                <c:pt idx="1">
                  <c:v>64.244</c:v>
                </c:pt>
                <c:pt idx="2">
                  <c:v>94.731974400000013</c:v>
                </c:pt>
                <c:pt idx="3">
                  <c:v>112.96389761023997</c:v>
                </c:pt>
                <c:pt idx="4">
                  <c:v>148.21974405119587</c:v>
                </c:pt>
                <c:pt idx="5">
                  <c:v>183.33948815357536</c:v>
                </c:pt>
                <c:pt idx="6">
                  <c:v>226.61310435831388</c:v>
                </c:pt>
                <c:pt idx="7">
                  <c:v>263.55056711657051</c:v>
                </c:pt>
                <c:pt idx="8">
                  <c:v>281.41185088972384</c:v>
                </c:pt>
                <c:pt idx="9">
                  <c:v>304.12693014936787</c:v>
                </c:pt>
                <c:pt idx="10">
                  <c:v>330.94577937730804</c:v>
                </c:pt>
                <c:pt idx="11">
                  <c:v>361.91837306555703</c:v>
                </c:pt>
                <c:pt idx="12">
                  <c:v>392.80468571633071</c:v>
                </c:pt>
                <c:pt idx="13">
                  <c:v>413.42469184204401</c:v>
                </c:pt>
                <c:pt idx="14">
                  <c:v>436.82836596530706</c:v>
                </c:pt>
                <c:pt idx="15">
                  <c:v>454.18568261892079</c:v>
                </c:pt>
                <c:pt idx="16">
                  <c:v>469.25661634587311</c:v>
                </c:pt>
                <c:pt idx="17">
                  <c:v>494.1211416993346</c:v>
                </c:pt>
                <c:pt idx="18">
                  <c:v>532.3392332426547</c:v>
                </c:pt>
                <c:pt idx="19">
                  <c:v>550.34086554935743</c:v>
                </c:pt>
                <c:pt idx="20">
                  <c:v>570.65601320313749</c:v>
                </c:pt>
                <c:pt idx="21">
                  <c:v>597.45465079785606</c:v>
                </c:pt>
                <c:pt idx="22">
                  <c:v>614.83675293753674</c:v>
                </c:pt>
                <c:pt idx="23">
                  <c:v>627.26229423636153</c:v>
                </c:pt>
                <c:pt idx="24">
                  <c:v>645.85124931866676</c:v>
                </c:pt>
                <c:pt idx="25">
                  <c:v>658.20359281893911</c:v>
                </c:pt>
                <c:pt idx="26">
                  <c:v>665.26929938181127</c:v>
                </c:pt>
                <c:pt idx="27">
                  <c:v>683.18834366205829</c:v>
                </c:pt>
                <c:pt idx="28">
                  <c:v>686.83070032459318</c:v>
                </c:pt>
                <c:pt idx="29">
                  <c:v>697.48634404446307</c:v>
                </c:pt>
                <c:pt idx="30">
                  <c:v>712.09524950684511</c:v>
                </c:pt>
                <c:pt idx="31">
                  <c:v>732.87739140704218</c:v>
                </c:pt>
                <c:pt idx="32">
                  <c:v>754.59274445047913</c:v>
                </c:pt>
                <c:pt idx="33">
                  <c:v>781.00128335269869</c:v>
                </c:pt>
                <c:pt idx="34">
                  <c:v>802.85298283935742</c:v>
                </c:pt>
                <c:pt idx="35">
                  <c:v>817.09781764622142</c:v>
                </c:pt>
                <c:pt idx="36">
                  <c:v>843.90576251916264</c:v>
                </c:pt>
                <c:pt idx="37">
                  <c:v>866.47679221415478</c:v>
                </c:pt>
                <c:pt idx="38">
                  <c:v>896.82088149726894</c:v>
                </c:pt>
                <c:pt idx="39">
                  <c:v>928.89800514466981</c:v>
                </c:pt>
                <c:pt idx="40">
                  <c:v>969.49813794261172</c:v>
                </c:pt>
                <c:pt idx="41">
                  <c:v>976.75125468743454</c:v>
                </c:pt>
                <c:pt idx="42">
                  <c:v>1001.1873301855593</c:v>
                </c:pt>
                <c:pt idx="43">
                  <c:v>1044.4563392534849</c:v>
                </c:pt>
                <c:pt idx="44">
                  <c:v>1072.9082567177834</c:v>
                </c:pt>
                <c:pt idx="45">
                  <c:v>1102.533057415096</c:v>
                </c:pt>
                <c:pt idx="46">
                  <c:v>1127.3607161921298</c:v>
                </c:pt>
                <c:pt idx="47">
                  <c:v>1154.9412079056526</c:v>
                </c:pt>
                <c:pt idx="48">
                  <c:v>1184.5245074224899</c:v>
                </c:pt>
                <c:pt idx="49">
                  <c:v>1232.9005896195206</c:v>
                </c:pt>
                <c:pt idx="50">
                  <c:v>1265.2294293836726</c:v>
                </c:pt>
                <c:pt idx="51">
                  <c:v>1297.5310016119188</c:v>
                </c:pt>
                <c:pt idx="52">
                  <c:v>1326.8552812112737</c:v>
                </c:pt>
                <c:pt idx="53">
                  <c:v>1369.2422430987888</c:v>
                </c:pt>
                <c:pt idx="54">
                  <c:v>1401.2518622015489</c:v>
                </c:pt>
                <c:pt idx="55">
                  <c:v>1442.7841134566679</c:v>
                </c:pt>
                <c:pt idx="56">
                  <c:v>1486.0689718112849</c:v>
                </c:pt>
                <c:pt idx="57">
                  <c:v>1527.2964122225599</c:v>
                </c:pt>
                <c:pt idx="58">
                  <c:v>1577.1664096576706</c:v>
                </c:pt>
                <c:pt idx="59">
                  <c:v>1617.9189390938072</c:v>
                </c:pt>
                <c:pt idx="60">
                  <c:v>1654.9539755181695</c:v>
                </c:pt>
                <c:pt idx="61">
                  <c:v>1709.171493927962</c:v>
                </c:pt>
                <c:pt idx="62">
                  <c:v>1741.2014693303904</c:v>
                </c:pt>
                <c:pt idx="63">
                  <c:v>1783.343876742658</c:v>
                </c:pt>
                <c:pt idx="64">
                  <c:v>1829.5586911919606</c:v>
                </c:pt>
                <c:pt idx="65">
                  <c:v>1894.4858877154834</c:v>
                </c:pt>
                <c:pt idx="66">
                  <c:v>1964.3854413603967</c:v>
                </c:pt>
                <c:pt idx="67">
                  <c:v>2016.5173271838523</c:v>
                </c:pt>
                <c:pt idx="68">
                  <c:v>2075.7015202529783</c:v>
                </c:pt>
                <c:pt idx="69">
                  <c:v>2123.2679956448769</c:v>
                </c:pt>
                <c:pt idx="70">
                  <c:v>2176.0067284466186</c:v>
                </c:pt>
                <c:pt idx="71">
                  <c:v>2251.9876937552394</c:v>
                </c:pt>
                <c:pt idx="72">
                  <c:v>2323.4708666777369</c:v>
                </c:pt>
                <c:pt idx="73">
                  <c:v>2400.1562223310652</c:v>
                </c:pt>
                <c:pt idx="74">
                  <c:v>2478.8337358421322</c:v>
                </c:pt>
                <c:pt idx="75">
                  <c:v>2539.6033823477951</c:v>
                </c:pt>
                <c:pt idx="76">
                  <c:v>2615.8051369948553</c:v>
                </c:pt>
                <c:pt idx="77">
                  <c:v>2683.978974940057</c:v>
                </c:pt>
                <c:pt idx="78">
                  <c:v>2774.1648713500804</c:v>
                </c:pt>
                <c:pt idx="79">
                  <c:v>2860.0528014015399</c:v>
                </c:pt>
                <c:pt idx="80">
                  <c:v>2948.9827402809788</c:v>
                </c:pt>
                <c:pt idx="81">
                  <c:v>3057.384663184866</c:v>
                </c:pt>
                <c:pt idx="82">
                  <c:v>3154.0085453195916</c:v>
                </c:pt>
                <c:pt idx="83">
                  <c:v>3239.6343619014633</c:v>
                </c:pt>
                <c:pt idx="84">
                  <c:v>3326.9120881567019</c:v>
                </c:pt>
                <c:pt idx="85">
                  <c:v>3391.9316993214388</c:v>
                </c:pt>
                <c:pt idx="86">
                  <c:v>3498.7431706417096</c:v>
                </c:pt>
                <c:pt idx="87">
                  <c:v>3562.3364773734525</c:v>
                </c:pt>
                <c:pt idx="88">
                  <c:v>3651.6715947825028</c:v>
                </c:pt>
                <c:pt idx="89">
                  <c:v>3714.3584981445892</c:v>
                </c:pt>
                <c:pt idx="90">
                  <c:v>3770.6071627453312</c:v>
                </c:pt>
                <c:pt idx="91">
                  <c:v>3828.4375638802326</c:v>
                </c:pt>
                <c:pt idx="92">
                  <c:v>3883.3996768546799</c:v>
                </c:pt>
                <c:pt idx="93">
                  <c:v>3940.9234769839372</c:v>
                </c:pt>
                <c:pt idx="94">
                  <c:v>3972.6789395931432</c:v>
                </c:pt>
                <c:pt idx="95">
                  <c:v>3997.6760400173057</c:v>
                </c:pt>
                <c:pt idx="96">
                  <c:v>4021.8847536012981</c:v>
                </c:pt>
                <c:pt idx="97">
                  <c:v>4044.3650556998573</c:v>
                </c:pt>
                <c:pt idx="98">
                  <c:v>4058.6769216775765</c:v>
                </c:pt>
                <c:pt idx="99">
                  <c:v>4075.3403269089049</c:v>
                </c:pt>
                <c:pt idx="100">
                  <c:v>4075.2452467781409</c:v>
                </c:pt>
                <c:pt idx="101">
                  <c:v>4069.7716566794293</c:v>
                </c:pt>
                <c:pt idx="102">
                  <c:v>4062.029532016757</c:v>
                </c:pt>
                <c:pt idx="103">
                  <c:v>4036.1788482039492</c:v>
                </c:pt>
                <c:pt idx="104">
                  <c:v>4018.5095806646673</c:v>
                </c:pt>
                <c:pt idx="105">
                  <c:v>4001.9217048324012</c:v>
                </c:pt>
                <c:pt idx="106">
                  <c:v>3974.6451961504681</c:v>
                </c:pt>
                <c:pt idx="107">
                  <c:v>3948.4200300720072</c:v>
                </c:pt>
                <c:pt idx="108">
                  <c:v>3919.2161820599781</c:v>
                </c:pt>
                <c:pt idx="109">
                  <c:v>3887.3736275871534</c:v>
                </c:pt>
                <c:pt idx="110">
                  <c:v>3843.2123421361175</c:v>
                </c:pt>
                <c:pt idx="111">
                  <c:v>3797.9023011992622</c:v>
                </c:pt>
                <c:pt idx="112">
                  <c:v>3759.1434802787817</c:v>
                </c:pt>
                <c:pt idx="113">
                  <c:v>3722.8258548866697</c:v>
                </c:pt>
                <c:pt idx="114">
                  <c:v>3670.4694005447145</c:v>
                </c:pt>
                <c:pt idx="115">
                  <c:v>3623.5440927844961</c:v>
                </c:pt>
                <c:pt idx="116">
                  <c:v>3582.4899071473815</c:v>
                </c:pt>
                <c:pt idx="117">
                  <c:v>3531.8268191845218</c:v>
                </c:pt>
                <c:pt idx="118">
                  <c:v>3484.0048044568475</c:v>
                </c:pt>
                <c:pt idx="119">
                  <c:v>3432.3538385350639</c:v>
                </c:pt>
                <c:pt idx="120">
                  <c:v>3382.2138969996495</c:v>
                </c:pt>
                <c:pt idx="121">
                  <c:v>3324.5649554408487</c:v>
                </c:pt>
                <c:pt idx="122">
                  <c:v>3268.5969894586715</c:v>
                </c:pt>
                <c:pt idx="123">
                  <c:v>3214.3299746628873</c:v>
                </c:pt>
                <c:pt idx="124">
                  <c:v>3159.9838866730211</c:v>
                </c:pt>
                <c:pt idx="125">
                  <c:v>3109.2287011183512</c:v>
                </c:pt>
                <c:pt idx="126">
                  <c:v>3057.0043936379029</c:v>
                </c:pt>
                <c:pt idx="127">
                  <c:v>3002.8509398804472</c:v>
                </c:pt>
                <c:pt idx="128">
                  <c:v>2952.4583155044943</c:v>
                </c:pt>
                <c:pt idx="129">
                  <c:v>2897.7164961782919</c:v>
                </c:pt>
                <c:pt idx="130">
                  <c:v>2849.8754575798198</c:v>
                </c:pt>
                <c:pt idx="131">
                  <c:v>2806.3751753967872</c:v>
                </c:pt>
                <c:pt idx="132">
                  <c:v>2767.2956253266275</c:v>
                </c:pt>
                <c:pt idx="133">
                  <c:v>2710.796783076496</c:v>
                </c:pt>
                <c:pt idx="134">
                  <c:v>2662.1886243632644</c:v>
                </c:pt>
                <c:pt idx="135">
                  <c:v>2613.0211249135182</c:v>
                </c:pt>
                <c:pt idx="136">
                  <c:v>2567.9942604635521</c:v>
                </c:pt>
                <c:pt idx="137">
                  <c:v>2513.6280067593657</c:v>
                </c:pt>
                <c:pt idx="138">
                  <c:v>2456.7923395566613</c:v>
                </c:pt>
                <c:pt idx="139">
                  <c:v>2405.5772346208378</c:v>
                </c:pt>
                <c:pt idx="140">
                  <c:v>2351.4426677269885</c:v>
                </c:pt>
                <c:pt idx="141">
                  <c:v>2305.7286146598972</c:v>
                </c:pt>
                <c:pt idx="142">
                  <c:v>2255.6950512140324</c:v>
                </c:pt>
                <c:pt idx="143">
                  <c:v>2202.7819531935461</c:v>
                </c:pt>
                <c:pt idx="144">
                  <c:v>2144.7192964122678</c:v>
                </c:pt>
                <c:pt idx="145">
                  <c:v>2086.777056693702</c:v>
                </c:pt>
                <c:pt idx="146">
                  <c:v>2029.3952098710236</c:v>
                </c:pt>
                <c:pt idx="147">
                  <c:v>1975.4137317870741</c:v>
                </c:pt>
                <c:pt idx="148">
                  <c:v>1920.5225982943582</c:v>
                </c:pt>
                <c:pt idx="149">
                  <c:v>1859.6217852550394</c:v>
                </c:pt>
                <c:pt idx="150">
                  <c:v>1805.6812685409366</c:v>
                </c:pt>
                <c:pt idx="151">
                  <c:v>1751.0610240335193</c:v>
                </c:pt>
                <c:pt idx="152">
                  <c:v>1693.0710276239049</c:v>
                </c:pt>
                <c:pt idx="153">
                  <c:v>1633.3812552128543</c:v>
                </c:pt>
                <c:pt idx="154">
                  <c:v>1573.3516827107683</c:v>
                </c:pt>
                <c:pt idx="155">
                  <c:v>1504.6922860376831</c:v>
                </c:pt>
                <c:pt idx="156">
                  <c:v>1443.7530411232672</c:v>
                </c:pt>
                <c:pt idx="157">
                  <c:v>1387.8739239068168</c:v>
                </c:pt>
                <c:pt idx="158">
                  <c:v>1321.474910337253</c:v>
                </c:pt>
                <c:pt idx="159">
                  <c:v>1256.915976373117</c:v>
                </c:pt>
                <c:pt idx="160">
                  <c:v>1185.7770979825668</c:v>
                </c:pt>
                <c:pt idx="161">
                  <c:v>1116.7782511433729</c:v>
                </c:pt>
                <c:pt idx="162">
                  <c:v>1053.7594118429147</c:v>
                </c:pt>
                <c:pt idx="163">
                  <c:v>996.07055607817654</c:v>
                </c:pt>
                <c:pt idx="164">
                  <c:v>926.90165985574424</c:v>
                </c:pt>
                <c:pt idx="165">
                  <c:v>860.22269919180098</c:v>
                </c:pt>
                <c:pt idx="166">
                  <c:v>787.32365011212323</c:v>
                </c:pt>
                <c:pt idx="167">
                  <c:v>725.53448865207736</c:v>
                </c:pt>
                <c:pt idx="168">
                  <c:v>653.3951908566155</c:v>
                </c:pt>
                <c:pt idx="169">
                  <c:v>583.28573278027193</c:v>
                </c:pt>
                <c:pt idx="170">
                  <c:v>518.52609048715885</c:v>
                </c:pt>
                <c:pt idx="171">
                  <c:v>447.18624005096297</c:v>
                </c:pt>
                <c:pt idx="172">
                  <c:v>374.31615755494153</c:v>
                </c:pt>
                <c:pt idx="173">
                  <c:v>301.37581909191852</c:v>
                </c:pt>
                <c:pt idx="174">
                  <c:v>229.79520076428062</c:v>
                </c:pt>
                <c:pt idx="175">
                  <c:v>153.13427868397383</c:v>
                </c:pt>
                <c:pt idx="176">
                  <c:v>81.173028972499139</c:v>
                </c:pt>
                <c:pt idx="177">
                  <c:v>4.9314277609090311</c:v>
                </c:pt>
                <c:pt idx="178">
                  <c:v>-69.750548810196449</c:v>
                </c:pt>
                <c:pt idx="179">
                  <c:v>-143.3429245906735</c:v>
                </c:pt>
                <c:pt idx="180">
                  <c:v>-217.22572342083836</c:v>
                </c:pt>
                <c:pt idx="181">
                  <c:v>-286.17896913147115</c:v>
                </c:pt>
                <c:pt idx="182">
                  <c:v>-351.02268554381965</c:v>
                </c:pt>
                <c:pt idx="183">
                  <c:v>-414.5768964696033</c:v>
                </c:pt>
                <c:pt idx="184">
                  <c:v>-481.96162571101661</c:v>
                </c:pt>
                <c:pt idx="185">
                  <c:v>-542.98689706073333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666240"/>
        <c:axId val="15066470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Consumer</c:v>
                </c:pt>
              </c:strCache>
            </c:strRef>
          </c:tx>
          <c:spPr>
            <a:ln w="38100">
              <a:solidFill>
                <a:srgbClr val="5884A1"/>
              </a:solidFill>
            </a:ln>
          </c:spPr>
          <c:marker>
            <c:symbol val="none"/>
          </c:marker>
          <c:cat>
            <c:strRef>
              <c:f>Sheet1!$A$2:$A$187</c:f>
              <c:strCache>
                <c:ptCount val="181"/>
                <c:pt idx="0">
                  <c:v>00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01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02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03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04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05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06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07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08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09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10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11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12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13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14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80">
                  <c:v>15</c:v>
                </c:pt>
              </c:strCache>
            </c:strRef>
          </c:cat>
          <c:val>
            <c:numRef>
              <c:f>Sheet1!$B$2:$B$187</c:f>
              <c:numCache>
                <c:formatCode>0.0</c:formatCode>
                <c:ptCount val="186"/>
                <c:pt idx="0">
                  <c:v>183.21</c:v>
                </c:pt>
                <c:pt idx="1">
                  <c:v>200.97</c:v>
                </c:pt>
                <c:pt idx="2">
                  <c:v>190.36</c:v>
                </c:pt>
                <c:pt idx="3">
                  <c:v>178.04</c:v>
                </c:pt>
                <c:pt idx="4">
                  <c:v>195</c:v>
                </c:pt>
                <c:pt idx="5">
                  <c:v>194.8</c:v>
                </c:pt>
                <c:pt idx="6">
                  <c:v>202.89</c:v>
                </c:pt>
                <c:pt idx="7">
                  <c:v>196.49</c:v>
                </c:pt>
                <c:pt idx="8">
                  <c:v>177.35</c:v>
                </c:pt>
                <c:pt idx="9">
                  <c:v>182.14</c:v>
                </c:pt>
                <c:pt idx="10">
                  <c:v>186.18</c:v>
                </c:pt>
                <c:pt idx="11">
                  <c:v>190.27</c:v>
                </c:pt>
                <c:pt idx="12">
                  <c:v>190.12</c:v>
                </c:pt>
                <c:pt idx="13">
                  <c:v>179.79</c:v>
                </c:pt>
                <c:pt idx="14">
                  <c:v>182.51</c:v>
                </c:pt>
                <c:pt idx="15">
                  <c:v>176.4</c:v>
                </c:pt>
                <c:pt idx="16">
                  <c:v>174.05</c:v>
                </c:pt>
                <c:pt idx="17">
                  <c:v>183.78</c:v>
                </c:pt>
                <c:pt idx="18">
                  <c:v>197.07</c:v>
                </c:pt>
                <c:pt idx="19">
                  <c:v>176.79</c:v>
                </c:pt>
                <c:pt idx="20">
                  <c:v>179.04</c:v>
                </c:pt>
                <c:pt idx="21">
                  <c:v>185.46</c:v>
                </c:pt>
                <c:pt idx="22">
                  <c:v>175.98</c:v>
                </c:pt>
                <c:pt idx="23">
                  <c:v>170.96</c:v>
                </c:pt>
                <c:pt idx="24">
                  <c:v>177.06</c:v>
                </c:pt>
                <c:pt idx="25">
                  <c:v>170.76</c:v>
                </c:pt>
                <c:pt idx="26">
                  <c:v>165.41</c:v>
                </c:pt>
                <c:pt idx="27">
                  <c:v>176.2</c:v>
                </c:pt>
                <c:pt idx="28">
                  <c:v>161.86000000000001</c:v>
                </c:pt>
                <c:pt idx="29">
                  <c:v>168.81</c:v>
                </c:pt>
                <c:pt idx="30">
                  <c:v>172.7</c:v>
                </c:pt>
                <c:pt idx="31">
                  <c:v>178.81</c:v>
                </c:pt>
                <c:pt idx="32">
                  <c:v>179.68</c:v>
                </c:pt>
                <c:pt idx="33">
                  <c:v>184.31</c:v>
                </c:pt>
                <c:pt idx="34">
                  <c:v>179.69</c:v>
                </c:pt>
                <c:pt idx="35">
                  <c:v>172.02</c:v>
                </c:pt>
                <c:pt idx="36">
                  <c:v>184.52</c:v>
                </c:pt>
                <c:pt idx="37">
                  <c:v>180.22</c:v>
                </c:pt>
                <c:pt idx="38">
                  <c:v>187.93</c:v>
                </c:pt>
                <c:pt idx="39">
                  <c:v>189.6</c:v>
                </c:pt>
                <c:pt idx="40">
                  <c:v>198.06</c:v>
                </c:pt>
                <c:pt idx="41">
                  <c:v>164.65</c:v>
                </c:pt>
                <c:pt idx="42">
                  <c:v>181.77</c:v>
                </c:pt>
                <c:pt idx="43">
                  <c:v>200.54</c:v>
                </c:pt>
                <c:pt idx="44">
                  <c:v>185.66</c:v>
                </c:pt>
                <c:pt idx="45">
                  <c:v>186.77</c:v>
                </c:pt>
                <c:pt idx="46">
                  <c:v>181.91</c:v>
                </c:pt>
                <c:pt idx="47">
                  <c:v>184.6</c:v>
                </c:pt>
                <c:pt idx="48">
                  <c:v>186.54</c:v>
                </c:pt>
                <c:pt idx="49">
                  <c:v>205.27</c:v>
                </c:pt>
                <c:pt idx="50">
                  <c:v>189.16</c:v>
                </c:pt>
                <c:pt idx="51">
                  <c:v>189.07</c:v>
                </c:pt>
                <c:pt idx="52">
                  <c:v>186.03</c:v>
                </c:pt>
                <c:pt idx="53">
                  <c:v>199.03</c:v>
                </c:pt>
                <c:pt idx="54">
                  <c:v>188.59</c:v>
                </c:pt>
                <c:pt idx="55">
                  <c:v>198.05</c:v>
                </c:pt>
                <c:pt idx="56">
                  <c:v>199.74</c:v>
                </c:pt>
                <c:pt idx="57">
                  <c:v>197.62</c:v>
                </c:pt>
                <c:pt idx="58">
                  <c:v>206.2</c:v>
                </c:pt>
                <c:pt idx="59">
                  <c:v>197.02</c:v>
                </c:pt>
                <c:pt idx="60">
                  <c:v>193.24</c:v>
                </c:pt>
                <c:pt idx="61">
                  <c:v>210.36</c:v>
                </c:pt>
                <c:pt idx="62">
                  <c:v>188.11</c:v>
                </c:pt>
                <c:pt idx="63">
                  <c:v>198.16</c:v>
                </c:pt>
                <c:pt idx="64">
                  <c:v>202.17</c:v>
                </c:pt>
                <c:pt idx="65">
                  <c:v>220.82</c:v>
                </c:pt>
                <c:pt idx="66">
                  <c:v>225.73</c:v>
                </c:pt>
                <c:pt idx="67">
                  <c:v>207.9</c:v>
                </c:pt>
                <c:pt idx="68">
                  <c:v>214.89</c:v>
                </c:pt>
                <c:pt idx="69">
                  <c:v>203.21</c:v>
                </c:pt>
                <c:pt idx="70">
                  <c:v>208.32</c:v>
                </c:pt>
                <c:pt idx="71">
                  <c:v>231.5</c:v>
                </c:pt>
                <c:pt idx="72">
                  <c:v>226.94</c:v>
                </c:pt>
                <c:pt idx="73">
                  <c:v>232.08</c:v>
                </c:pt>
                <c:pt idx="74">
                  <c:v>234.01</c:v>
                </c:pt>
                <c:pt idx="75">
                  <c:v>216.04</c:v>
                </c:pt>
                <c:pt idx="76">
                  <c:v>231.41</c:v>
                </c:pt>
                <c:pt idx="77">
                  <c:v>223.32</c:v>
                </c:pt>
                <c:pt idx="78">
                  <c:v>245.27</c:v>
                </c:pt>
                <c:pt idx="79">
                  <c:v>240.91</c:v>
                </c:pt>
                <c:pt idx="80">
                  <c:v>243.89</c:v>
                </c:pt>
                <c:pt idx="81">
                  <c:v>263.3</c:v>
                </c:pt>
                <c:pt idx="82">
                  <c:v>251.46</c:v>
                </c:pt>
                <c:pt idx="83">
                  <c:v>240.4</c:v>
                </c:pt>
                <c:pt idx="84">
                  <c:v>241.99</c:v>
                </c:pt>
                <c:pt idx="85">
                  <c:v>219.67</c:v>
                </c:pt>
                <c:pt idx="86">
                  <c:v>261.39999999999998</c:v>
                </c:pt>
                <c:pt idx="87">
                  <c:v>218.12</c:v>
                </c:pt>
                <c:pt idx="88">
                  <c:v>243.8</c:v>
                </c:pt>
                <c:pt idx="89">
                  <c:v>217.09</c:v>
                </c:pt>
                <c:pt idx="90">
                  <c:v>210.59</c:v>
                </c:pt>
                <c:pt idx="91">
                  <c:v>212.11</c:v>
                </c:pt>
                <c:pt idx="92">
                  <c:v>209.18</c:v>
                </c:pt>
                <c:pt idx="93">
                  <c:v>211.68</c:v>
                </c:pt>
                <c:pt idx="94">
                  <c:v>185.85</c:v>
                </c:pt>
                <c:pt idx="95">
                  <c:v>179.03</c:v>
                </c:pt>
                <c:pt idx="96">
                  <c:v>178.18</c:v>
                </c:pt>
                <c:pt idx="97">
                  <c:v>176.39</c:v>
                </c:pt>
                <c:pt idx="98">
                  <c:v>168.16</c:v>
                </c:pt>
                <c:pt idx="99">
                  <c:v>170.45</c:v>
                </c:pt>
                <c:pt idx="100">
                  <c:v>153.63</c:v>
                </c:pt>
                <c:pt idx="101">
                  <c:v>148.19</c:v>
                </c:pt>
                <c:pt idx="102">
                  <c:v>145.86000000000001</c:v>
                </c:pt>
                <c:pt idx="103">
                  <c:v>127.69</c:v>
                </c:pt>
                <c:pt idx="104">
                  <c:v>135.81</c:v>
                </c:pt>
                <c:pt idx="105">
                  <c:v>136.83000000000001</c:v>
                </c:pt>
                <c:pt idx="106">
                  <c:v>126.08</c:v>
                </c:pt>
                <c:pt idx="107">
                  <c:v>127.07</c:v>
                </c:pt>
                <c:pt idx="108">
                  <c:v>124.03</c:v>
                </c:pt>
                <c:pt idx="109">
                  <c:v>121.33</c:v>
                </c:pt>
                <c:pt idx="110">
                  <c:v>108.95</c:v>
                </c:pt>
                <c:pt idx="111">
                  <c:v>107.74</c:v>
                </c:pt>
                <c:pt idx="112">
                  <c:v>114.23</c:v>
                </c:pt>
                <c:pt idx="113">
                  <c:v>116.61</c:v>
                </c:pt>
                <c:pt idx="114">
                  <c:v>100.51</c:v>
                </c:pt>
                <c:pt idx="115">
                  <c:v>105.88</c:v>
                </c:pt>
                <c:pt idx="116">
                  <c:v>111.69</c:v>
                </c:pt>
                <c:pt idx="117">
                  <c:v>102.02</c:v>
                </c:pt>
                <c:pt idx="118">
                  <c:v>104.8</c:v>
                </c:pt>
                <c:pt idx="119">
                  <c:v>100.91</c:v>
                </c:pt>
                <c:pt idx="120">
                  <c:v>102.36</c:v>
                </c:pt>
                <c:pt idx="121">
                  <c:v>94.79</c:v>
                </c:pt>
                <c:pt idx="122" formatCode="General">
                  <c:v>96.41</c:v>
                </c:pt>
                <c:pt idx="123" formatCode="0.00">
                  <c:v>98.05</c:v>
                </c:pt>
                <c:pt idx="124" formatCode="General">
                  <c:v>97.91</c:v>
                </c:pt>
                <c:pt idx="125" formatCode="General">
                  <c:v>101.44</c:v>
                </c:pt>
                <c:pt idx="126" formatCode="General">
                  <c:v>99.91</c:v>
                </c:pt>
                <c:pt idx="127" formatCode="General">
                  <c:v>97.92</c:v>
                </c:pt>
                <c:pt idx="128" formatCode="General">
                  <c:v>101.62</c:v>
                </c:pt>
                <c:pt idx="129" formatCode="General">
                  <c:v>97.21</c:v>
                </c:pt>
                <c:pt idx="130" formatCode="General">
                  <c:v>104.05</c:v>
                </c:pt>
                <c:pt idx="131" formatCode="General">
                  <c:v>108.33</c:v>
                </c:pt>
                <c:pt idx="132" formatCode="General">
                  <c:v>112.69</c:v>
                </c:pt>
                <c:pt idx="133" formatCode="General">
                  <c:v>95.21</c:v>
                </c:pt>
                <c:pt idx="134" formatCode="General">
                  <c:v>103.04</c:v>
                </c:pt>
                <c:pt idx="135" formatCode="General">
                  <c:v>102.42</c:v>
                </c:pt>
                <c:pt idx="136" formatCode="General">
                  <c:v>106.5</c:v>
                </c:pt>
                <c:pt idx="137" formatCode="General">
                  <c:v>97.1</c:v>
                </c:pt>
                <c:pt idx="138" formatCode="General">
                  <c:v>94.57</c:v>
                </c:pt>
                <c:pt idx="139" formatCode="General">
                  <c:v>100.13</c:v>
                </c:pt>
                <c:pt idx="140" formatCode="General">
                  <c:v>97.15</c:v>
                </c:pt>
                <c:pt idx="141" formatCode="General">
                  <c:v>105.51</c:v>
                </c:pt>
                <c:pt idx="142" formatCode="General">
                  <c:v>101.13</c:v>
                </c:pt>
                <c:pt idx="143" formatCode="General">
                  <c:v>98.19</c:v>
                </c:pt>
                <c:pt idx="144" formatCode="General">
                  <c:v>92.98</c:v>
                </c:pt>
                <c:pt idx="145" formatCode="General">
                  <c:v>93.04</c:v>
                </c:pt>
                <c:pt idx="146" formatCode="General">
                  <c:v>93.54</c:v>
                </c:pt>
                <c:pt idx="147" formatCode="General">
                  <c:v>96.88</c:v>
                </c:pt>
                <c:pt idx="148" formatCode="General">
                  <c:v>95.91</c:v>
                </c:pt>
                <c:pt idx="149" formatCode="General">
                  <c:v>89.84</c:v>
                </c:pt>
                <c:pt idx="150" formatCode="General">
                  <c:v>96.74</c:v>
                </c:pt>
                <c:pt idx="151" formatCode="General">
                  <c:v>96</c:v>
                </c:pt>
                <c:pt idx="152" formatCode="General">
                  <c:v>92.57</c:v>
                </c:pt>
                <c:pt idx="153" formatCode="General">
                  <c:v>90.81</c:v>
                </c:pt>
                <c:pt idx="154" formatCode="General">
                  <c:v>90.41</c:v>
                </c:pt>
                <c:pt idx="155" formatCode="General">
                  <c:v>81.72</c:v>
                </c:pt>
                <c:pt idx="156" formatCode="General">
                  <c:v>89.38</c:v>
                </c:pt>
                <c:pt idx="157" formatCode="General">
                  <c:v>94.38</c:v>
                </c:pt>
                <c:pt idx="158" formatCode="General">
                  <c:v>83.8</c:v>
                </c:pt>
                <c:pt idx="159" formatCode="General">
                  <c:v>85.58</c:v>
                </c:pt>
                <c:pt idx="160" formatCode="General">
                  <c:v>78.94</c:v>
                </c:pt>
                <c:pt idx="161" formatCode="General">
                  <c:v>81.02</c:v>
                </c:pt>
                <c:pt idx="162" formatCode="General">
                  <c:v>86.94</c:v>
                </c:pt>
                <c:pt idx="163" formatCode="General">
                  <c:v>92.21</c:v>
                </c:pt>
                <c:pt idx="164" formatCode="General">
                  <c:v>80.67</c:v>
                </c:pt>
                <c:pt idx="165" formatCode="General">
                  <c:v>83.1</c:v>
                </c:pt>
                <c:pt idx="166" formatCode="General">
                  <c:v>76.819999999999993</c:v>
                </c:pt>
                <c:pt idx="167" formatCode="General">
                  <c:v>87.87</c:v>
                </c:pt>
                <c:pt idx="168" formatCode="General">
                  <c:v>77.459999999999994</c:v>
                </c:pt>
                <c:pt idx="169" formatCode="General">
                  <c:v>79.430000000000007</c:v>
                </c:pt>
                <c:pt idx="170" formatCode="General">
                  <c:v>84.72</c:v>
                </c:pt>
                <c:pt idx="171" formatCode="General">
                  <c:v>78.08</c:v>
                </c:pt>
                <c:pt idx="172" formatCode="General">
                  <c:v>76.489999999999995</c:v>
                </c:pt>
                <c:pt idx="173" formatCode="General">
                  <c:v>76.36</c:v>
                </c:pt>
                <c:pt idx="174" formatCode="General">
                  <c:v>77.66</c:v>
                </c:pt>
                <c:pt idx="175" formatCode="General">
                  <c:v>72.52</c:v>
                </c:pt>
                <c:pt idx="176" formatCode="General">
                  <c:v>77.16</c:v>
                </c:pt>
                <c:pt idx="177" formatCode="General">
                  <c:v>72.819999999999993</c:v>
                </c:pt>
                <c:pt idx="178" formatCode="General">
                  <c:v>74.319999999999993</c:v>
                </c:pt>
                <c:pt idx="179" formatCode="General">
                  <c:v>75.349999999999994</c:v>
                </c:pt>
                <c:pt idx="180" formatCode="General">
                  <c:v>75</c:v>
                </c:pt>
                <c:pt idx="181" formatCode="General">
                  <c:v>79.87</c:v>
                </c:pt>
                <c:pt idx="182" formatCode="General">
                  <c:v>83.92</c:v>
                </c:pt>
                <c:pt idx="183" formatCode="General">
                  <c:v>85.15</c:v>
                </c:pt>
                <c:pt idx="184" formatCode="General">
                  <c:v>81.260000000000005</c:v>
                </c:pt>
                <c:pt idx="185" formatCode="General">
                  <c:v>87.56</c:v>
                </c:pt>
              </c:numCache>
            </c:numRef>
          </c:val>
          <c:smooth val="0"/>
        </c:ser>
        <c:ser>
          <c:idx val="1"/>
          <c:order val="1"/>
          <c:tx>
            <c:v>Need</c:v>
          </c:tx>
          <c:spPr>
            <a:ln w="508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Sheet1!$A$2:$A$187</c:f>
              <c:strCache>
                <c:ptCount val="181"/>
                <c:pt idx="0">
                  <c:v>00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01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02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03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04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05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06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07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08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09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10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11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12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13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14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80">
                  <c:v>15</c:v>
                </c:pt>
              </c:strCache>
            </c:strRef>
          </c:cat>
          <c:val>
            <c:numRef>
              <c:f>Sheet1!$C$2:$C$187</c:f>
              <c:numCache>
                <c:formatCode>0.0</c:formatCode>
                <c:ptCount val="186"/>
                <c:pt idx="0">
                  <c:v>160</c:v>
                </c:pt>
                <c:pt idx="1">
                  <c:v>159.93600000000001</c:v>
                </c:pt>
                <c:pt idx="2">
                  <c:v>159.8720256</c:v>
                </c:pt>
                <c:pt idx="3">
                  <c:v>159.80807678976001</c:v>
                </c:pt>
                <c:pt idx="4">
                  <c:v>159.74415355904412</c:v>
                </c:pt>
                <c:pt idx="5">
                  <c:v>159.6802558976205</c:v>
                </c:pt>
                <c:pt idx="6">
                  <c:v>159.61638379526147</c:v>
                </c:pt>
                <c:pt idx="7">
                  <c:v>159.55253724174338</c:v>
                </c:pt>
                <c:pt idx="8">
                  <c:v>159.48871622684669</c:v>
                </c:pt>
                <c:pt idx="9">
                  <c:v>159.42492074035596</c:v>
                </c:pt>
                <c:pt idx="10">
                  <c:v>159.36115077205983</c:v>
                </c:pt>
                <c:pt idx="11">
                  <c:v>159.29740631175102</c:v>
                </c:pt>
                <c:pt idx="12">
                  <c:v>159.23368734922633</c:v>
                </c:pt>
                <c:pt idx="13">
                  <c:v>159.16999387428663</c:v>
                </c:pt>
                <c:pt idx="14">
                  <c:v>159.10632587673692</c:v>
                </c:pt>
                <c:pt idx="15">
                  <c:v>159.04268334638624</c:v>
                </c:pt>
                <c:pt idx="16">
                  <c:v>158.97906627304769</c:v>
                </c:pt>
                <c:pt idx="17">
                  <c:v>158.91547464653848</c:v>
                </c:pt>
                <c:pt idx="18">
                  <c:v>158.85190845667987</c:v>
                </c:pt>
                <c:pt idx="19">
                  <c:v>158.7883676932972</c:v>
                </c:pt>
                <c:pt idx="20">
                  <c:v>158.7248523462199</c:v>
                </c:pt>
                <c:pt idx="21">
                  <c:v>158.66136240528144</c:v>
                </c:pt>
                <c:pt idx="22">
                  <c:v>158.59789786031934</c:v>
                </c:pt>
                <c:pt idx="23">
                  <c:v>158.53445870117523</c:v>
                </c:pt>
                <c:pt idx="24">
                  <c:v>158.47104491769477</c:v>
                </c:pt>
                <c:pt idx="25">
                  <c:v>158.40765649972769</c:v>
                </c:pt>
                <c:pt idx="26">
                  <c:v>158.34429343712782</c:v>
                </c:pt>
                <c:pt idx="27">
                  <c:v>158.28095571975297</c:v>
                </c:pt>
                <c:pt idx="28">
                  <c:v>158.21764333746506</c:v>
                </c:pt>
                <c:pt idx="29">
                  <c:v>158.15435628013009</c:v>
                </c:pt>
                <c:pt idx="30">
                  <c:v>158.09109453761803</c:v>
                </c:pt>
                <c:pt idx="31">
                  <c:v>158.02785809980298</c:v>
                </c:pt>
                <c:pt idx="32">
                  <c:v>157.96464695656306</c:v>
                </c:pt>
                <c:pt idx="33">
                  <c:v>157.90146109778044</c:v>
                </c:pt>
                <c:pt idx="34">
                  <c:v>157.83830051334132</c:v>
                </c:pt>
                <c:pt idx="35">
                  <c:v>157.77516519313599</c:v>
                </c:pt>
                <c:pt idx="36">
                  <c:v>157.71205512705873</c:v>
                </c:pt>
                <c:pt idx="37">
                  <c:v>157.64897030500791</c:v>
                </c:pt>
                <c:pt idx="38">
                  <c:v>157.58591071688591</c:v>
                </c:pt>
                <c:pt idx="39">
                  <c:v>157.52287635259916</c:v>
                </c:pt>
                <c:pt idx="40">
                  <c:v>157.45986720205812</c:v>
                </c:pt>
                <c:pt idx="41">
                  <c:v>157.3968832551773</c:v>
                </c:pt>
                <c:pt idx="42">
                  <c:v>157.33392450187523</c:v>
                </c:pt>
                <c:pt idx="43">
                  <c:v>157.27099093207448</c:v>
                </c:pt>
                <c:pt idx="44">
                  <c:v>157.20808253570166</c:v>
                </c:pt>
                <c:pt idx="45">
                  <c:v>157.14519930268739</c:v>
                </c:pt>
                <c:pt idx="46">
                  <c:v>157.08234122296631</c:v>
                </c:pt>
                <c:pt idx="47">
                  <c:v>157.01950828647713</c:v>
                </c:pt>
                <c:pt idx="48">
                  <c:v>156.95670048316256</c:v>
                </c:pt>
                <c:pt idx="49">
                  <c:v>156.8939178029693</c:v>
                </c:pt>
                <c:pt idx="50">
                  <c:v>156.83116023584813</c:v>
                </c:pt>
                <c:pt idx="51">
                  <c:v>156.76842777175381</c:v>
                </c:pt>
                <c:pt idx="52">
                  <c:v>156.70572040064511</c:v>
                </c:pt>
                <c:pt idx="53">
                  <c:v>156.64303811248485</c:v>
                </c:pt>
                <c:pt idx="54">
                  <c:v>156.58038089723985</c:v>
                </c:pt>
                <c:pt idx="55">
                  <c:v>156.51774874488095</c:v>
                </c:pt>
                <c:pt idx="56">
                  <c:v>156.45514164538301</c:v>
                </c:pt>
                <c:pt idx="57">
                  <c:v>156.39255958872485</c:v>
                </c:pt>
                <c:pt idx="58">
                  <c:v>156.33000256488936</c:v>
                </c:pt>
                <c:pt idx="59">
                  <c:v>156.26747056386341</c:v>
                </c:pt>
                <c:pt idx="60">
                  <c:v>156.20496357563786</c:v>
                </c:pt>
                <c:pt idx="61">
                  <c:v>156.14248159020761</c:v>
                </c:pt>
                <c:pt idx="62">
                  <c:v>156.08002459757154</c:v>
                </c:pt>
                <c:pt idx="63">
                  <c:v>156.01759258773251</c:v>
                </c:pt>
                <c:pt idx="64">
                  <c:v>155.95518555069742</c:v>
                </c:pt>
                <c:pt idx="65">
                  <c:v>155.89280347647716</c:v>
                </c:pt>
                <c:pt idx="66">
                  <c:v>155.83044635508656</c:v>
                </c:pt>
                <c:pt idx="67">
                  <c:v>155.76811417654454</c:v>
                </c:pt>
                <c:pt idx="68">
                  <c:v>155.70580693087393</c:v>
                </c:pt>
                <c:pt idx="69">
                  <c:v>155.64352460810159</c:v>
                </c:pt>
                <c:pt idx="70">
                  <c:v>155.58126719825836</c:v>
                </c:pt>
                <c:pt idx="71">
                  <c:v>155.51903469137906</c:v>
                </c:pt>
                <c:pt idx="72">
                  <c:v>155.45682707750251</c:v>
                </c:pt>
                <c:pt idx="73">
                  <c:v>155.39464434667153</c:v>
                </c:pt>
                <c:pt idx="74">
                  <c:v>155.33248648893286</c:v>
                </c:pt>
                <c:pt idx="75">
                  <c:v>155.27035349433729</c:v>
                </c:pt>
                <c:pt idx="76">
                  <c:v>155.20824535293957</c:v>
                </c:pt>
                <c:pt idx="77">
                  <c:v>155.1461620547984</c:v>
                </c:pt>
                <c:pt idx="78">
                  <c:v>155.08410358997648</c:v>
                </c:pt>
                <c:pt idx="79">
                  <c:v>155.02206994854049</c:v>
                </c:pt>
                <c:pt idx="80">
                  <c:v>154.96006112056108</c:v>
                </c:pt>
                <c:pt idx="81">
                  <c:v>154.89807709611287</c:v>
                </c:pt>
                <c:pt idx="82">
                  <c:v>154.83611786527445</c:v>
                </c:pt>
                <c:pt idx="83">
                  <c:v>154.77418341812833</c:v>
                </c:pt>
                <c:pt idx="84">
                  <c:v>154.71227374476109</c:v>
                </c:pt>
                <c:pt idx="85">
                  <c:v>154.65038883526319</c:v>
                </c:pt>
                <c:pt idx="86">
                  <c:v>154.58852867972908</c:v>
                </c:pt>
                <c:pt idx="87">
                  <c:v>154.52669326825719</c:v>
                </c:pt>
                <c:pt idx="88">
                  <c:v>154.46488259094988</c:v>
                </c:pt>
                <c:pt idx="89">
                  <c:v>154.40309663791351</c:v>
                </c:pt>
                <c:pt idx="90">
                  <c:v>154.34133539925836</c:v>
                </c:pt>
                <c:pt idx="91">
                  <c:v>154.27959886509865</c:v>
                </c:pt>
                <c:pt idx="92">
                  <c:v>154.21788702555261</c:v>
                </c:pt>
                <c:pt idx="93">
                  <c:v>154.1561998707424</c:v>
                </c:pt>
                <c:pt idx="94">
                  <c:v>154.0945373907941</c:v>
                </c:pt>
                <c:pt idx="95">
                  <c:v>154.0328995758378</c:v>
                </c:pt>
                <c:pt idx="96">
                  <c:v>153.97128641600747</c:v>
                </c:pt>
                <c:pt idx="97">
                  <c:v>153.90969790144106</c:v>
                </c:pt>
                <c:pt idx="98">
                  <c:v>153.8481340222805</c:v>
                </c:pt>
                <c:pt idx="99">
                  <c:v>153.78659476867159</c:v>
                </c:pt>
                <c:pt idx="100">
                  <c:v>153.72508013076413</c:v>
                </c:pt>
                <c:pt idx="101">
                  <c:v>153.66359009871184</c:v>
                </c:pt>
                <c:pt idx="102">
                  <c:v>153.60212466267237</c:v>
                </c:pt>
                <c:pt idx="103">
                  <c:v>153.54068381280732</c:v>
                </c:pt>
                <c:pt idx="104">
                  <c:v>153.4792675392822</c:v>
                </c:pt>
                <c:pt idx="105">
                  <c:v>153.4178758322665</c:v>
                </c:pt>
                <c:pt idx="106">
                  <c:v>153.3565086819336</c:v>
                </c:pt>
                <c:pt idx="107">
                  <c:v>153.29516607846082</c:v>
                </c:pt>
                <c:pt idx="108">
                  <c:v>153.23384801202945</c:v>
                </c:pt>
                <c:pt idx="109">
                  <c:v>153.17255447282466</c:v>
                </c:pt>
                <c:pt idx="110">
                  <c:v>153.11128545103554</c:v>
                </c:pt>
                <c:pt idx="111">
                  <c:v>153.05004093685514</c:v>
                </c:pt>
                <c:pt idx="112">
                  <c:v>152.98882092048041</c:v>
                </c:pt>
                <c:pt idx="113">
                  <c:v>152.92762539211222</c:v>
                </c:pt>
                <c:pt idx="114">
                  <c:v>152.86645434195538</c:v>
                </c:pt>
                <c:pt idx="115">
                  <c:v>152.8053077602186</c:v>
                </c:pt>
                <c:pt idx="116">
                  <c:v>152.74418563711453</c:v>
                </c:pt>
                <c:pt idx="117">
                  <c:v>152.68308796285967</c:v>
                </c:pt>
                <c:pt idx="118">
                  <c:v>152.62201472767453</c:v>
                </c:pt>
                <c:pt idx="119">
                  <c:v>152.56096592178346</c:v>
                </c:pt>
                <c:pt idx="120">
                  <c:v>152.49994153541476</c:v>
                </c:pt>
                <c:pt idx="121">
                  <c:v>152.43894155880059</c:v>
                </c:pt>
                <c:pt idx="122">
                  <c:v>152.37796598217707</c:v>
                </c:pt>
                <c:pt idx="123">
                  <c:v>152.31701479578422</c:v>
                </c:pt>
                <c:pt idx="124">
                  <c:v>152.2560879898659</c:v>
                </c:pt>
                <c:pt idx="125">
                  <c:v>152.19518555466996</c:v>
                </c:pt>
                <c:pt idx="126">
                  <c:v>152.13430748044811</c:v>
                </c:pt>
                <c:pt idx="127">
                  <c:v>152.07345375745595</c:v>
                </c:pt>
                <c:pt idx="128">
                  <c:v>152.01262437595298</c:v>
                </c:pt>
                <c:pt idx="129">
                  <c:v>151.95181932620261</c:v>
                </c:pt>
                <c:pt idx="130">
                  <c:v>151.89103859847214</c:v>
                </c:pt>
                <c:pt idx="131">
                  <c:v>151.83028218303275</c:v>
                </c:pt>
                <c:pt idx="132">
                  <c:v>151.76955007015954</c:v>
                </c:pt>
                <c:pt idx="133">
                  <c:v>151.70884225013148</c:v>
                </c:pt>
                <c:pt idx="134">
                  <c:v>151.64815871323142</c:v>
                </c:pt>
                <c:pt idx="135">
                  <c:v>151.58749944974613</c:v>
                </c:pt>
                <c:pt idx="136">
                  <c:v>151.52686444996624</c:v>
                </c:pt>
                <c:pt idx="137">
                  <c:v>151.46625370418627</c:v>
                </c:pt>
                <c:pt idx="138">
                  <c:v>151.40566720270459</c:v>
                </c:pt>
                <c:pt idx="139">
                  <c:v>151.34510493582351</c:v>
                </c:pt>
                <c:pt idx="140">
                  <c:v>151.28456689384919</c:v>
                </c:pt>
                <c:pt idx="141">
                  <c:v>151.22405306709166</c:v>
                </c:pt>
                <c:pt idx="142">
                  <c:v>151.16356344586484</c:v>
                </c:pt>
                <c:pt idx="143">
                  <c:v>151.1030980204865</c:v>
                </c:pt>
                <c:pt idx="144">
                  <c:v>151.04265678127831</c:v>
                </c:pt>
                <c:pt idx="145">
                  <c:v>150.98223971856581</c:v>
                </c:pt>
                <c:pt idx="146">
                  <c:v>150.92184682267839</c:v>
                </c:pt>
                <c:pt idx="147">
                  <c:v>150.86147808394932</c:v>
                </c:pt>
                <c:pt idx="148">
                  <c:v>150.80113349271573</c:v>
                </c:pt>
                <c:pt idx="149">
                  <c:v>150.74081303931865</c:v>
                </c:pt>
                <c:pt idx="150">
                  <c:v>150.68051671410294</c:v>
                </c:pt>
                <c:pt idx="151">
                  <c:v>150.62024450741731</c:v>
                </c:pt>
                <c:pt idx="152">
                  <c:v>150.55999640961434</c:v>
                </c:pt>
                <c:pt idx="153">
                  <c:v>150.49977241105051</c:v>
                </c:pt>
                <c:pt idx="154">
                  <c:v>150.43957250208609</c:v>
                </c:pt>
                <c:pt idx="155">
                  <c:v>150.37939667308527</c:v>
                </c:pt>
                <c:pt idx="156">
                  <c:v>150.31924491441603</c:v>
                </c:pt>
                <c:pt idx="157">
                  <c:v>150.25911721645028</c:v>
                </c:pt>
                <c:pt idx="158">
                  <c:v>150.1990135695637</c:v>
                </c:pt>
                <c:pt idx="159">
                  <c:v>150.13893396413587</c:v>
                </c:pt>
                <c:pt idx="160">
                  <c:v>150.07887839055022</c:v>
                </c:pt>
                <c:pt idx="161">
                  <c:v>150.018846839194</c:v>
                </c:pt>
                <c:pt idx="162">
                  <c:v>149.95883930045832</c:v>
                </c:pt>
                <c:pt idx="163">
                  <c:v>149.89885576473816</c:v>
                </c:pt>
                <c:pt idx="164">
                  <c:v>149.83889622243228</c:v>
                </c:pt>
                <c:pt idx="165">
                  <c:v>149.77896066394331</c:v>
                </c:pt>
                <c:pt idx="166">
                  <c:v>149.71904907967775</c:v>
                </c:pt>
                <c:pt idx="167">
                  <c:v>149.65916146004588</c:v>
                </c:pt>
                <c:pt idx="168">
                  <c:v>149.59929779546187</c:v>
                </c:pt>
                <c:pt idx="169">
                  <c:v>149.53945807634369</c:v>
                </c:pt>
                <c:pt idx="170">
                  <c:v>149.47964229311316</c:v>
                </c:pt>
                <c:pt idx="171">
                  <c:v>149.41985043619593</c:v>
                </c:pt>
                <c:pt idx="172">
                  <c:v>149.36008249602145</c:v>
                </c:pt>
                <c:pt idx="173">
                  <c:v>149.30033846302305</c:v>
                </c:pt>
                <c:pt idx="174">
                  <c:v>149.24061832763786</c:v>
                </c:pt>
                <c:pt idx="175">
                  <c:v>149.1809220803068</c:v>
                </c:pt>
                <c:pt idx="176">
                  <c:v>149.12124971147469</c:v>
                </c:pt>
                <c:pt idx="177">
                  <c:v>149.0616012115901</c:v>
                </c:pt>
                <c:pt idx="178">
                  <c:v>149.00197657110547</c:v>
                </c:pt>
                <c:pt idx="179">
                  <c:v>148.94237578047705</c:v>
                </c:pt>
                <c:pt idx="180">
                  <c:v>148.88279883016486</c:v>
                </c:pt>
                <c:pt idx="181">
                  <c:v>148.82324571063279</c:v>
                </c:pt>
                <c:pt idx="182">
                  <c:v>148.76371641234854</c:v>
                </c:pt>
                <c:pt idx="183">
                  <c:v>148.7042109257836</c:v>
                </c:pt>
                <c:pt idx="184">
                  <c:v>148.6447292414133</c:v>
                </c:pt>
                <c:pt idx="185">
                  <c:v>148.58527134971675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661376"/>
        <c:axId val="150663168"/>
      </c:lineChart>
      <c:catAx>
        <c:axId val="150661376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low"/>
        <c:spPr>
          <a:ln w="9525">
            <a:solidFill>
              <a:schemeClr val="accent6"/>
            </a:solidFill>
          </a:ln>
        </c:spPr>
        <c:txPr>
          <a:bodyPr rot="0" vert="horz"/>
          <a:lstStyle/>
          <a:p>
            <a:pPr>
              <a:defRPr sz="1000" baseline="0">
                <a:solidFill>
                  <a:srgbClr val="000000"/>
                </a:solidFill>
              </a:defRPr>
            </a:pPr>
            <a:endParaRPr lang="en-US"/>
          </a:p>
        </c:txPr>
        <c:crossAx val="15066316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0663168"/>
        <c:scaling>
          <c:orientation val="minMax"/>
          <c:max val="500"/>
        </c:scaling>
        <c:delete val="0"/>
        <c:axPos val="l"/>
        <c:majorGridlines>
          <c:spPr>
            <a:ln w="6350">
              <a:solidFill>
                <a:srgbClr val="000000">
                  <a:alpha val="21000"/>
                </a:srgbClr>
              </a:solidFill>
            </a:ln>
          </c:spPr>
        </c:majorGridlines>
        <c:numFmt formatCode="#,##0" sourceLinked="0"/>
        <c:majorTickMark val="none"/>
        <c:minorTickMark val="none"/>
        <c:tickLblPos val="nextTo"/>
        <c:spPr>
          <a:ln w="9525">
            <a:solidFill>
              <a:schemeClr val="accent6"/>
            </a:solidFill>
          </a:ln>
        </c:spPr>
        <c:txPr>
          <a:bodyPr/>
          <a:lstStyle/>
          <a:p>
            <a:pPr>
              <a:defRPr sz="1000" baseline="0">
                <a:solidFill>
                  <a:schemeClr val="accent6"/>
                </a:solidFill>
              </a:defRPr>
            </a:pPr>
            <a:endParaRPr lang="en-US"/>
          </a:p>
        </c:txPr>
        <c:crossAx val="150661376"/>
        <c:crosses val="autoZero"/>
        <c:crossBetween val="between"/>
      </c:valAx>
      <c:valAx>
        <c:axId val="150664704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solidFill>
                  <a:schemeClr val="accent6"/>
                </a:solidFill>
              </a:defRPr>
            </a:pPr>
            <a:endParaRPr lang="en-US"/>
          </a:p>
        </c:txPr>
        <c:crossAx val="150666240"/>
        <c:crosses val="max"/>
        <c:crossBetween val="between"/>
      </c:valAx>
      <c:catAx>
        <c:axId val="150666240"/>
        <c:scaling>
          <c:orientation val="minMax"/>
        </c:scaling>
        <c:delete val="1"/>
        <c:axPos val="b"/>
        <c:majorTickMark val="out"/>
        <c:minorTickMark val="none"/>
        <c:tickLblPos val="nextTo"/>
        <c:crossAx val="150664704"/>
        <c:crosses val="autoZero"/>
        <c:auto val="1"/>
        <c:lblAlgn val="ctr"/>
        <c:lblOffset val="100"/>
        <c:noMultiLvlLbl val="0"/>
      </c:cat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4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258095397452397E-2"/>
          <c:y val="5.3022797233565302E-2"/>
          <c:w val="0.91972349998500202"/>
          <c:h val="0.857110787457586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C000"/>
            </a:solidFill>
            <a:ln w="37978"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24"/>
            <c:invertIfNegative val="0"/>
            <c:bubble3D val="0"/>
            <c:spPr>
              <a:solidFill>
                <a:srgbClr val="6692A6"/>
              </a:solidFill>
              <a:ln w="37978">
                <a:noFill/>
              </a:ln>
            </c:spPr>
          </c:dPt>
          <c:dPt>
            <c:idx val="25"/>
            <c:invertIfNegative val="0"/>
            <c:bubble3D val="0"/>
            <c:spPr>
              <a:solidFill>
                <a:srgbClr val="6692A6"/>
              </a:solidFill>
              <a:ln w="37978">
                <a:noFill/>
              </a:ln>
            </c:spPr>
          </c:dPt>
          <c:dPt>
            <c:idx val="26"/>
            <c:invertIfNegative val="0"/>
            <c:bubble3D val="0"/>
            <c:spPr>
              <a:solidFill>
                <a:srgbClr val="6692A6"/>
              </a:solidFill>
              <a:ln w="37978">
                <a:noFill/>
              </a:ln>
            </c:spPr>
          </c:dPt>
          <c:dPt>
            <c:idx val="27"/>
            <c:invertIfNegative val="0"/>
            <c:bubble3D val="0"/>
            <c:spPr>
              <a:solidFill>
                <a:srgbClr val="6692A6"/>
              </a:solidFill>
              <a:ln w="37978">
                <a:noFill/>
              </a:ln>
            </c:spPr>
          </c:dPt>
          <c:dPt>
            <c:idx val="28"/>
            <c:invertIfNegative val="0"/>
            <c:bubble3D val="0"/>
            <c:spPr>
              <a:solidFill>
                <a:srgbClr val="6692A6"/>
              </a:solidFill>
              <a:ln w="37978">
                <a:noFill/>
              </a:ln>
            </c:spPr>
          </c:dPt>
          <c:dPt>
            <c:idx val="29"/>
            <c:invertIfNegative val="0"/>
            <c:bubble3D val="0"/>
            <c:spPr>
              <a:solidFill>
                <a:srgbClr val="6692A6"/>
              </a:solidFill>
              <a:ln w="37978">
                <a:noFill/>
              </a:ln>
            </c:spPr>
          </c:dPt>
          <c:dPt>
            <c:idx val="30"/>
            <c:invertIfNegative val="0"/>
            <c:bubble3D val="0"/>
            <c:spPr>
              <a:solidFill>
                <a:srgbClr val="6692A6"/>
              </a:solidFill>
              <a:ln w="37978">
                <a:noFill/>
              </a:ln>
            </c:spPr>
          </c:dPt>
          <c:cat>
            <c:numRef>
              <c:f>Sheet1!$A$2:$A$32</c:f>
              <c:numCache>
                <c:formatCode>00</c:formatCode>
                <c:ptCount val="31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  <c:pt idx="27">
                  <c:v>17</c:v>
                </c:pt>
                <c:pt idx="28">
                  <c:v>18</c:v>
                </c:pt>
                <c:pt idx="29">
                  <c:v>19</c:v>
                </c:pt>
                <c:pt idx="30">
                  <c:v>20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25.730499999999999</c:v>
                </c:pt>
                <c:pt idx="1">
                  <c:v>28.340300000000003</c:v>
                </c:pt>
                <c:pt idx="2">
                  <c:v>30.536099999999998</c:v>
                </c:pt>
                <c:pt idx="3">
                  <c:v>28.8431</c:v>
                </c:pt>
                <c:pt idx="4">
                  <c:v>39.56</c:v>
                </c:pt>
                <c:pt idx="5">
                  <c:v>37.3245</c:v>
                </c:pt>
                <c:pt idx="6">
                  <c:v>36.524900000000002</c:v>
                </c:pt>
                <c:pt idx="7">
                  <c:v>37.729500000000002</c:v>
                </c:pt>
                <c:pt idx="8">
                  <c:v>35.4968</c:v>
                </c:pt>
                <c:pt idx="9">
                  <c:v>37.363099999999996</c:v>
                </c:pt>
                <c:pt idx="10">
                  <c:v>44.452300000000001</c:v>
                </c:pt>
                <c:pt idx="11">
                  <c:v>43.329000000000001</c:v>
                </c:pt>
                <c:pt idx="12">
                  <c:v>47.6389</c:v>
                </c:pt>
                <c:pt idx="13">
                  <c:v>56.602600000000002</c:v>
                </c:pt>
                <c:pt idx="14">
                  <c:v>65.073499999999996</c:v>
                </c:pt>
                <c:pt idx="15">
                  <c:v>67.730500000000006</c:v>
                </c:pt>
                <c:pt idx="16">
                  <c:v>68.5381</c:v>
                </c:pt>
                <c:pt idx="17">
                  <c:v>67.8108</c:v>
                </c:pt>
                <c:pt idx="18">
                  <c:v>61.897800000000004</c:v>
                </c:pt>
                <c:pt idx="19">
                  <c:v>47.920900000000003</c:v>
                </c:pt>
                <c:pt idx="20">
                  <c:v>51.638399999999997</c:v>
                </c:pt>
                <c:pt idx="21">
                  <c:v>52.031199999999998</c:v>
                </c:pt>
                <c:pt idx="22">
                  <c:v>49.418599999999998</c:v>
                </c:pt>
                <c:pt idx="23">
                  <c:v>47.343899999999998</c:v>
                </c:pt>
                <c:pt idx="24">
                  <c:v>45.732299999999995</c:v>
                </c:pt>
                <c:pt idx="25">
                  <c:v>45.529599999999995</c:v>
                </c:pt>
                <c:pt idx="26">
                  <c:v>45.683</c:v>
                </c:pt>
                <c:pt idx="27">
                  <c:v>46.476399999999998</c:v>
                </c:pt>
                <c:pt idx="28">
                  <c:v>47.216099999999997</c:v>
                </c:pt>
                <c:pt idx="29">
                  <c:v>46.976399999999998</c:v>
                </c:pt>
                <c:pt idx="30">
                  <c:v>47.096700000000006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2333568"/>
        <c:axId val="202335360"/>
      </c:barChart>
      <c:catAx>
        <c:axId val="202333568"/>
        <c:scaling>
          <c:orientation val="minMax"/>
        </c:scaling>
        <c:delete val="0"/>
        <c:axPos val="b"/>
        <c:numFmt formatCode="00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00" baseline="0">
                <a:solidFill>
                  <a:srgbClr val="000000"/>
                </a:solidFill>
              </a:defRPr>
            </a:pPr>
            <a:endParaRPr lang="en-US"/>
          </a:p>
        </c:txPr>
        <c:crossAx val="202335360"/>
        <c:crosses val="autoZero"/>
        <c:auto val="0"/>
        <c:lblAlgn val="ctr"/>
        <c:lblOffset val="0"/>
        <c:tickLblSkip val="1"/>
        <c:tickMarkSkip val="1"/>
        <c:noMultiLvlLbl val="0"/>
      </c:catAx>
      <c:valAx>
        <c:axId val="202335360"/>
        <c:scaling>
          <c:orientation val="minMax"/>
        </c:scaling>
        <c:delete val="0"/>
        <c:axPos val="l"/>
        <c:majorGridlines>
          <c:spPr>
            <a:ln w="6349">
              <a:solidFill>
                <a:srgbClr val="000000">
                  <a:alpha val="20000"/>
                </a:srgbClr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00" baseline="0">
                <a:solidFill>
                  <a:schemeClr val="accent6"/>
                </a:solidFill>
              </a:defRPr>
            </a:pPr>
            <a:endParaRPr lang="en-US"/>
          </a:p>
        </c:txPr>
        <c:crossAx val="202333568"/>
        <c:crosses val="autoZero"/>
        <c:crossBetween val="between"/>
      </c:valAx>
      <c:spPr>
        <a:noFill/>
        <a:ln w="25394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796"/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258095397452397E-2"/>
          <c:y val="5.3022797233565302E-2"/>
          <c:w val="0.91972349998500202"/>
          <c:h val="0.857110787457586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C000"/>
            </a:solidFill>
            <a:ln w="37978"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24"/>
            <c:invertIfNegative val="0"/>
            <c:bubble3D val="0"/>
            <c:spPr>
              <a:solidFill>
                <a:srgbClr val="6692A6"/>
              </a:solidFill>
              <a:ln w="37978">
                <a:noFill/>
              </a:ln>
            </c:spPr>
          </c:dPt>
          <c:dPt>
            <c:idx val="25"/>
            <c:invertIfNegative val="0"/>
            <c:bubble3D val="0"/>
            <c:spPr>
              <a:solidFill>
                <a:srgbClr val="6692A6"/>
              </a:solidFill>
              <a:ln w="37978">
                <a:noFill/>
              </a:ln>
            </c:spPr>
          </c:dPt>
          <c:dPt>
            <c:idx val="26"/>
            <c:invertIfNegative val="0"/>
            <c:bubble3D val="0"/>
            <c:spPr>
              <a:solidFill>
                <a:srgbClr val="6692A6"/>
              </a:solidFill>
              <a:ln w="37978">
                <a:noFill/>
              </a:ln>
            </c:spPr>
          </c:dPt>
          <c:dPt>
            <c:idx val="27"/>
            <c:invertIfNegative val="0"/>
            <c:bubble3D val="0"/>
            <c:spPr>
              <a:solidFill>
                <a:srgbClr val="6692A6"/>
              </a:solidFill>
              <a:ln w="37978">
                <a:noFill/>
              </a:ln>
            </c:spPr>
          </c:dPt>
          <c:dPt>
            <c:idx val="28"/>
            <c:invertIfNegative val="0"/>
            <c:bubble3D val="0"/>
            <c:spPr>
              <a:solidFill>
                <a:srgbClr val="6692A6"/>
              </a:solidFill>
              <a:ln w="37978">
                <a:noFill/>
              </a:ln>
            </c:spPr>
          </c:dPt>
          <c:dPt>
            <c:idx val="29"/>
            <c:invertIfNegative val="0"/>
            <c:bubble3D val="0"/>
            <c:spPr>
              <a:solidFill>
                <a:srgbClr val="6692A6"/>
              </a:solidFill>
              <a:ln w="37978">
                <a:noFill/>
              </a:ln>
            </c:spPr>
          </c:dPt>
          <c:dPt>
            <c:idx val="30"/>
            <c:invertIfNegative val="0"/>
            <c:bubble3D val="0"/>
            <c:spPr>
              <a:solidFill>
                <a:srgbClr val="6692A6"/>
              </a:solidFill>
              <a:ln w="37978">
                <a:noFill/>
              </a:ln>
            </c:spPr>
          </c:dPt>
          <c:cat>
            <c:numRef>
              <c:f>Sheet1!$A$2:$A$32</c:f>
              <c:numCache>
                <c:formatCode>00</c:formatCode>
                <c:ptCount val="31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  <c:pt idx="27">
                  <c:v>17</c:v>
                </c:pt>
                <c:pt idx="28">
                  <c:v>18</c:v>
                </c:pt>
                <c:pt idx="29">
                  <c:v>19</c:v>
                </c:pt>
                <c:pt idx="30">
                  <c:v>20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25.730499999999999</c:v>
                </c:pt>
                <c:pt idx="1">
                  <c:v>28.340300000000003</c:v>
                </c:pt>
                <c:pt idx="2">
                  <c:v>30.536099999999998</c:v>
                </c:pt>
                <c:pt idx="3">
                  <c:v>28.8431</c:v>
                </c:pt>
                <c:pt idx="4">
                  <c:v>39.56</c:v>
                </c:pt>
                <c:pt idx="5">
                  <c:v>37.3245</c:v>
                </c:pt>
                <c:pt idx="6">
                  <c:v>36.524900000000002</c:v>
                </c:pt>
                <c:pt idx="7">
                  <c:v>37.729500000000002</c:v>
                </c:pt>
                <c:pt idx="8">
                  <c:v>35.4968</c:v>
                </c:pt>
                <c:pt idx="9">
                  <c:v>37.363099999999996</c:v>
                </c:pt>
                <c:pt idx="10">
                  <c:v>44.452300000000001</c:v>
                </c:pt>
                <c:pt idx="11">
                  <c:v>43.329000000000001</c:v>
                </c:pt>
                <c:pt idx="12">
                  <c:v>47.6389</c:v>
                </c:pt>
                <c:pt idx="13">
                  <c:v>56.602600000000002</c:v>
                </c:pt>
                <c:pt idx="14">
                  <c:v>65.073499999999996</c:v>
                </c:pt>
                <c:pt idx="15">
                  <c:v>67.730500000000006</c:v>
                </c:pt>
                <c:pt idx="16">
                  <c:v>68.5381</c:v>
                </c:pt>
                <c:pt idx="17">
                  <c:v>67.8108</c:v>
                </c:pt>
                <c:pt idx="18">
                  <c:v>61.897800000000004</c:v>
                </c:pt>
                <c:pt idx="19">
                  <c:v>47.920900000000003</c:v>
                </c:pt>
                <c:pt idx="20">
                  <c:v>51.638399999999997</c:v>
                </c:pt>
                <c:pt idx="21">
                  <c:v>52.031199999999998</c:v>
                </c:pt>
                <c:pt idx="22">
                  <c:v>49.418599999999998</c:v>
                </c:pt>
                <c:pt idx="23">
                  <c:v>47.343899999999998</c:v>
                </c:pt>
                <c:pt idx="24">
                  <c:v>45.732299999999995</c:v>
                </c:pt>
                <c:pt idx="25">
                  <c:v>45.529599999999995</c:v>
                </c:pt>
                <c:pt idx="26">
                  <c:v>45.683</c:v>
                </c:pt>
                <c:pt idx="27">
                  <c:v>46.476399999999998</c:v>
                </c:pt>
                <c:pt idx="28">
                  <c:v>47.216099999999997</c:v>
                </c:pt>
                <c:pt idx="29">
                  <c:v>46.976399999999998</c:v>
                </c:pt>
                <c:pt idx="30">
                  <c:v>47.096700000000006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6692A6">
                <a:lumMod val="50000"/>
              </a:srgbClr>
            </a:solidFill>
          </c:spPr>
          <c:invertIfNegative val="0"/>
          <c:cat>
            <c:numRef>
              <c:f>Sheet1!$A$2:$A$32</c:f>
              <c:numCache>
                <c:formatCode>00</c:formatCode>
                <c:ptCount val="31"/>
                <c:pt idx="0">
                  <c:v>90</c:v>
                </c:pt>
                <c:pt idx="1">
                  <c:v>91</c:v>
                </c:pt>
                <c:pt idx="2">
                  <c:v>92</c:v>
                </c:pt>
                <c:pt idx="3">
                  <c:v>93</c:v>
                </c:pt>
                <c:pt idx="4">
                  <c:v>94</c:v>
                </c:pt>
                <c:pt idx="5">
                  <c:v>95</c:v>
                </c:pt>
                <c:pt idx="6">
                  <c:v>96</c:v>
                </c:pt>
                <c:pt idx="7">
                  <c:v>97</c:v>
                </c:pt>
                <c:pt idx="8">
                  <c:v>98</c:v>
                </c:pt>
                <c:pt idx="9">
                  <c:v>99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  <c:pt idx="23">
                  <c:v>13</c:v>
                </c:pt>
                <c:pt idx="24">
                  <c:v>14</c:v>
                </c:pt>
                <c:pt idx="25">
                  <c:v>15</c:v>
                </c:pt>
                <c:pt idx="26">
                  <c:v>16</c:v>
                </c:pt>
                <c:pt idx="27">
                  <c:v>17</c:v>
                </c:pt>
                <c:pt idx="28">
                  <c:v>18</c:v>
                </c:pt>
                <c:pt idx="29">
                  <c:v>19</c:v>
                </c:pt>
                <c:pt idx="30">
                  <c:v>20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25" formatCode="0.000">
                  <c:v>2.6354152455984945</c:v>
                </c:pt>
                <c:pt idx="26" formatCode="0.000">
                  <c:v>5.1976888548773772</c:v>
                </c:pt>
                <c:pt idx="27" formatCode="0.000">
                  <c:v>7.2339751755382622</c:v>
                </c:pt>
                <c:pt idx="28" formatCode="0.000">
                  <c:v>9.3215784830595112</c:v>
                </c:pt>
                <c:pt idx="29" formatCode="0.000">
                  <c:v>12.446516455223261</c:v>
                </c:pt>
                <c:pt idx="30" formatCode="0.000">
                  <c:v>15.367917378588011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2244736"/>
        <c:axId val="212246528"/>
      </c:barChart>
      <c:catAx>
        <c:axId val="212244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00" baseline="0">
                <a:solidFill>
                  <a:srgbClr val="000000"/>
                </a:solidFill>
              </a:defRPr>
            </a:pPr>
            <a:endParaRPr lang="en-US"/>
          </a:p>
        </c:txPr>
        <c:crossAx val="212246528"/>
        <c:crosses val="autoZero"/>
        <c:auto val="0"/>
        <c:lblAlgn val="ctr"/>
        <c:lblOffset val="0"/>
        <c:tickLblSkip val="1"/>
        <c:tickMarkSkip val="1"/>
        <c:noMultiLvlLbl val="0"/>
      </c:catAx>
      <c:valAx>
        <c:axId val="212246528"/>
        <c:scaling>
          <c:orientation val="minMax"/>
        </c:scaling>
        <c:delete val="0"/>
        <c:axPos val="l"/>
        <c:majorGridlines>
          <c:spPr>
            <a:ln w="6349">
              <a:solidFill>
                <a:srgbClr val="000000">
                  <a:alpha val="20000"/>
                </a:srgbClr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00" baseline="0">
                <a:solidFill>
                  <a:schemeClr val="accent6"/>
                </a:solidFill>
              </a:defRPr>
            </a:pPr>
            <a:endParaRPr lang="en-US"/>
          </a:p>
        </c:txPr>
        <c:crossAx val="212244736"/>
        <c:crosses val="autoZero"/>
        <c:crossBetween val="between"/>
      </c:valAx>
      <c:spPr>
        <a:noFill/>
        <a:ln w="25394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796"/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421256513261433E-2"/>
          <c:y val="4.5811013990886988E-2"/>
          <c:w val="0.88185935508297453"/>
          <c:h val="0.855438213337661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TW RMB</c:v>
                </c:pt>
              </c:strCache>
            </c:strRef>
          </c:tx>
          <c:spPr>
            <a:ln w="38100">
              <a:solidFill>
                <a:srgbClr val="5884A1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 formatCode="00">
                  <c:v>9</c:v>
                </c:pt>
                <c:pt idx="4">
                  <c:v>10</c:v>
                </c:pt>
                <c:pt idx="8">
                  <c:v>11</c:v>
                </c:pt>
                <c:pt idx="12" formatCode="00">
                  <c:v>12</c:v>
                </c:pt>
                <c:pt idx="16">
                  <c:v>13</c:v>
                </c:pt>
                <c:pt idx="20">
                  <c:v>14</c:v>
                </c:pt>
                <c:pt idx="24" formatCode="00">
                  <c:v>15</c:v>
                </c:pt>
              </c:numCache>
            </c:num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106.88112</c:v>
                </c:pt>
                <c:pt idx="1">
                  <c:v>104.00478</c:v>
                </c:pt>
                <c:pt idx="2">
                  <c:v>100.73475000000001</c:v>
                </c:pt>
                <c:pt idx="3">
                  <c:v>97.963809999999995</c:v>
                </c:pt>
                <c:pt idx="4">
                  <c:v>99.25994</c:v>
                </c:pt>
                <c:pt idx="5">
                  <c:v>101.44268</c:v>
                </c:pt>
                <c:pt idx="6">
                  <c:v>100.46071999999999</c:v>
                </c:pt>
                <c:pt idx="7">
                  <c:v>98.804910000000007</c:v>
                </c:pt>
                <c:pt idx="8">
                  <c:v>99.028509999999997</c:v>
                </c:pt>
                <c:pt idx="9">
                  <c:v>97.91919</c:v>
                </c:pt>
                <c:pt idx="10">
                  <c:v>99.299580000000006</c:v>
                </c:pt>
                <c:pt idx="11">
                  <c:v>103.70783</c:v>
                </c:pt>
                <c:pt idx="12">
                  <c:v>104.65966</c:v>
                </c:pt>
                <c:pt idx="13">
                  <c:v>105.82866</c:v>
                </c:pt>
                <c:pt idx="14">
                  <c:v>105.67115</c:v>
                </c:pt>
                <c:pt idx="15">
                  <c:v>106.22129</c:v>
                </c:pt>
                <c:pt idx="16">
                  <c:v>108.29306</c:v>
                </c:pt>
                <c:pt idx="17">
                  <c:v>111.71372</c:v>
                </c:pt>
                <c:pt idx="18">
                  <c:v>113.27670000000001</c:v>
                </c:pt>
                <c:pt idx="19">
                  <c:v>112.93778</c:v>
                </c:pt>
                <c:pt idx="20">
                  <c:v>114.09035</c:v>
                </c:pt>
                <c:pt idx="21">
                  <c:v>110.60787999999999</c:v>
                </c:pt>
                <c:pt idx="22">
                  <c:v>113.13789</c:v>
                </c:pt>
                <c:pt idx="23">
                  <c:v>119.15214</c:v>
                </c:pt>
                <c:pt idx="24">
                  <c:v>123.16016999999999</c:v>
                </c:pt>
                <c:pt idx="25">
                  <c:v>124.25499000000001</c:v>
                </c:pt>
                <c:pt idx="26">
                  <c:v>125.65161000000001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821952"/>
        <c:axId val="110216320"/>
      </c:lineChart>
      <c:catAx>
        <c:axId val="109821952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spPr>
          <a:ln w="9525">
            <a:solidFill>
              <a:schemeClr val="accent6"/>
            </a:solidFill>
          </a:ln>
        </c:spPr>
        <c:txPr>
          <a:bodyPr rot="0" vert="horz"/>
          <a:lstStyle/>
          <a:p>
            <a:pPr>
              <a:defRPr sz="1000" baseline="0">
                <a:solidFill>
                  <a:srgbClr val="000000"/>
                </a:solidFill>
              </a:defRPr>
            </a:pPr>
            <a:endParaRPr lang="en-US"/>
          </a:p>
        </c:txPr>
        <c:crossAx val="110216320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10216320"/>
        <c:scaling>
          <c:orientation val="minMax"/>
          <c:min val="90"/>
        </c:scaling>
        <c:delete val="0"/>
        <c:axPos val="l"/>
        <c:majorGridlines>
          <c:spPr>
            <a:ln w="6350">
              <a:solidFill>
                <a:srgbClr val="000000">
                  <a:alpha val="21000"/>
                </a:srgb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solidFill>
              <a:schemeClr val="accent6"/>
            </a:solidFill>
          </a:ln>
        </c:spPr>
        <c:txPr>
          <a:bodyPr/>
          <a:lstStyle/>
          <a:p>
            <a:pPr>
              <a:defRPr sz="1000" baseline="0">
                <a:solidFill>
                  <a:schemeClr val="accent6"/>
                </a:solidFill>
              </a:defRPr>
            </a:pPr>
            <a:endParaRPr lang="en-US"/>
          </a:p>
        </c:txPr>
        <c:crossAx val="109821952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14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927199356929326"/>
          <c:y val="5.3022797233565302E-2"/>
          <c:w val="0.83470963919874996"/>
          <c:h val="0.857110787457586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5"/>
            <c:invertIfNegative val="0"/>
            <c:bubble3D val="0"/>
          </c:dPt>
          <c:dPt>
            <c:idx val="26"/>
            <c:invertIfNegative val="0"/>
            <c:bubble3D val="0"/>
          </c:dPt>
          <c:dPt>
            <c:idx val="27"/>
            <c:invertIfNegative val="0"/>
            <c:bubble3D val="0"/>
          </c:dPt>
          <c:dPt>
            <c:idx val="28"/>
            <c:invertIfNegative val="0"/>
            <c:bubble3D val="0"/>
          </c:dPt>
          <c:cat>
            <c:strRef>
              <c:f>Sheet1!$A$2:$A$12</c:f>
              <c:strCache>
                <c:ptCount val="11"/>
                <c:pt idx="0">
                  <c:v>Canada</c:v>
                </c:pt>
                <c:pt idx="1">
                  <c:v>Ontario</c:v>
                </c:pt>
                <c:pt idx="2">
                  <c:v>New Brunswick</c:v>
                </c:pt>
                <c:pt idx="3">
                  <c:v>Quebec</c:v>
                </c:pt>
                <c:pt idx="4">
                  <c:v>Prince Edward Island</c:v>
                </c:pt>
                <c:pt idx="5">
                  <c:v>Alberta</c:v>
                </c:pt>
                <c:pt idx="6">
                  <c:v>Nova Scotia</c:v>
                </c:pt>
                <c:pt idx="7">
                  <c:v>Newfoundland and Labrador</c:v>
                </c:pt>
                <c:pt idx="8">
                  <c:v>British Columbia</c:v>
                </c:pt>
                <c:pt idx="9">
                  <c:v>Manitoba</c:v>
                </c:pt>
                <c:pt idx="10">
                  <c:v>Saskatchewan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4.8</c:v>
                </c:pt>
                <c:pt idx="1">
                  <c:v>2.4</c:v>
                </c:pt>
                <c:pt idx="2">
                  <c:v>3.9</c:v>
                </c:pt>
                <c:pt idx="3">
                  <c:v>4</c:v>
                </c:pt>
                <c:pt idx="4">
                  <c:v>4.5999999999999996</c:v>
                </c:pt>
                <c:pt idx="5">
                  <c:v>6.2</c:v>
                </c:pt>
                <c:pt idx="6">
                  <c:v>6.5</c:v>
                </c:pt>
                <c:pt idx="7">
                  <c:v>7.3</c:v>
                </c:pt>
                <c:pt idx="8">
                  <c:v>8.1999999999999993</c:v>
                </c:pt>
                <c:pt idx="9">
                  <c:v>9.5</c:v>
                </c:pt>
                <c:pt idx="10">
                  <c:v>26.5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D47B2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</c:dPt>
          <c:cat>
            <c:strRef>
              <c:f>Sheet1!$A$2:$A$12</c:f>
              <c:strCache>
                <c:ptCount val="11"/>
                <c:pt idx="0">
                  <c:v>Canada</c:v>
                </c:pt>
                <c:pt idx="1">
                  <c:v>Ontario</c:v>
                </c:pt>
                <c:pt idx="2">
                  <c:v>New Brunswick</c:v>
                </c:pt>
                <c:pt idx="3">
                  <c:v>Quebec</c:v>
                </c:pt>
                <c:pt idx="4">
                  <c:v>Prince Edward Island</c:v>
                </c:pt>
                <c:pt idx="5">
                  <c:v>Alberta</c:v>
                </c:pt>
                <c:pt idx="6">
                  <c:v>Nova Scotia</c:v>
                </c:pt>
                <c:pt idx="7">
                  <c:v>Newfoundland and Labrador</c:v>
                </c:pt>
                <c:pt idx="8">
                  <c:v>British Columbia</c:v>
                </c:pt>
                <c:pt idx="9">
                  <c:v>Manitoba</c:v>
                </c:pt>
                <c:pt idx="10">
                  <c:v>Saskatchewan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8.1</c:v>
                </c:pt>
                <c:pt idx="1">
                  <c:v>6.1999999999999993</c:v>
                </c:pt>
                <c:pt idx="2">
                  <c:v>2.1999999999999997</c:v>
                </c:pt>
                <c:pt idx="3">
                  <c:v>10.7</c:v>
                </c:pt>
                <c:pt idx="4">
                  <c:v>12.6</c:v>
                </c:pt>
                <c:pt idx="5">
                  <c:v>1.5</c:v>
                </c:pt>
                <c:pt idx="6">
                  <c:v>7.9</c:v>
                </c:pt>
                <c:pt idx="7">
                  <c:v>10.7</c:v>
                </c:pt>
                <c:pt idx="8">
                  <c:v>21.8</c:v>
                </c:pt>
                <c:pt idx="9">
                  <c:v>11.8</c:v>
                </c:pt>
                <c:pt idx="10">
                  <c:v>1.3000000000000007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3917312"/>
        <c:axId val="173918848"/>
      </c:barChart>
      <c:catAx>
        <c:axId val="173917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0000"/>
                </a:solidFill>
              </a:defRPr>
            </a:pPr>
            <a:endParaRPr lang="en-US"/>
          </a:p>
        </c:txPr>
        <c:crossAx val="173918848"/>
        <c:crosses val="autoZero"/>
        <c:auto val="1"/>
        <c:lblAlgn val="ctr"/>
        <c:lblOffset val="0"/>
        <c:noMultiLvlLbl val="0"/>
      </c:catAx>
      <c:valAx>
        <c:axId val="173918848"/>
        <c:scaling>
          <c:orientation val="minMax"/>
        </c:scaling>
        <c:delete val="0"/>
        <c:axPos val="b"/>
        <c:majorGridlines>
          <c:spPr>
            <a:ln w="6349">
              <a:solidFill>
                <a:srgbClr val="000000">
                  <a:alpha val="20000"/>
                </a:srgb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00" baseline="0">
                <a:solidFill>
                  <a:schemeClr val="accent6"/>
                </a:solidFill>
              </a:defRPr>
            </a:pPr>
            <a:endParaRPr lang="en-US"/>
          </a:p>
        </c:txPr>
        <c:crossAx val="173917312"/>
        <c:crosses val="autoZero"/>
        <c:crossBetween val="between"/>
        <c:majorUnit val="5"/>
      </c:valAx>
      <c:spPr>
        <a:noFill/>
        <a:ln w="25394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796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927199356929326"/>
          <c:y val="5.3022797233565302E-2"/>
          <c:w val="0.83470963919874996"/>
          <c:h val="0.857110787457586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5"/>
            <c:invertIfNegative val="0"/>
            <c:bubble3D val="0"/>
          </c:dPt>
          <c:dPt>
            <c:idx val="26"/>
            <c:invertIfNegative val="0"/>
            <c:bubble3D val="0"/>
          </c:dPt>
          <c:dPt>
            <c:idx val="27"/>
            <c:invertIfNegative val="0"/>
            <c:bubble3D val="0"/>
          </c:dPt>
          <c:dPt>
            <c:idx val="28"/>
            <c:invertIfNegative val="0"/>
            <c:bubble3D val="0"/>
          </c:dPt>
          <c:cat>
            <c:strRef>
              <c:f>Sheet1!$A$2:$A$27</c:f>
              <c:strCache>
                <c:ptCount val="26"/>
                <c:pt idx="0">
                  <c:v>All Industries</c:v>
                </c:pt>
                <c:pt idx="1">
                  <c:v> Gold and Silver Mining</c:v>
                </c:pt>
                <c:pt idx="2">
                  <c:v> Light vehicles</c:v>
                </c:pt>
                <c:pt idx="3">
                  <c:v> Sawmills</c:v>
                </c:pt>
                <c:pt idx="4">
                  <c:v> Inorganic Chem</c:v>
                </c:pt>
                <c:pt idx="5">
                  <c:v> Eng, Turb, Pwr Tran Equip</c:v>
                </c:pt>
                <c:pt idx="6">
                  <c:v> Aerospace</c:v>
                </c:pt>
                <c:pt idx="7">
                  <c:v> Iron Ore Mining</c:v>
                </c:pt>
                <c:pt idx="8">
                  <c:v> Comm/ Svce Ind Mach</c:v>
                </c:pt>
                <c:pt idx="9">
                  <c:v> Recyclable Metal</c:v>
                </c:pt>
                <c:pt idx="10">
                  <c:v>Non-Ferrous Metal (exc Al)</c:v>
                </c:pt>
                <c:pt idx="11">
                  <c:v> Resin/ Synthetic Rubber </c:v>
                </c:pt>
                <c:pt idx="12">
                  <c:v> Seafood </c:v>
                </c:pt>
                <c:pt idx="13">
                  <c:v> Paper Mills</c:v>
                </c:pt>
                <c:pt idx="14">
                  <c:v>Instruments Manufacturing</c:v>
                </c:pt>
                <c:pt idx="15">
                  <c:v> Processed meat</c:v>
                </c:pt>
                <c:pt idx="16">
                  <c:v> Coal Mining</c:v>
                </c:pt>
                <c:pt idx="17">
                  <c:v> Pulp Mills</c:v>
                </c:pt>
                <c:pt idx="18">
                  <c:v> Starch/ Veg Fat/ Oil</c:v>
                </c:pt>
                <c:pt idx="19">
                  <c:v> Cu, Ni, Zn</c:v>
                </c:pt>
                <c:pt idx="20">
                  <c:v> Basic Organic Chemical</c:v>
                </c:pt>
                <c:pt idx="21">
                  <c:v> Mining/ O&amp;G Field Machinery</c:v>
                </c:pt>
                <c:pt idx="22">
                  <c:v>Non-metal, other</c:v>
                </c:pt>
                <c:pt idx="23">
                  <c:v> Oilseed</c:v>
                </c:pt>
                <c:pt idx="24">
                  <c:v> Dry Pea and Bean</c:v>
                </c:pt>
                <c:pt idx="25">
                  <c:v> Wheat</c:v>
                </c:pt>
              </c:strCache>
            </c:strRef>
          </c:cat>
          <c:val>
            <c:numRef>
              <c:f>Sheet1!$B$2:$B$27</c:f>
              <c:numCache>
                <c:formatCode>0.0</c:formatCode>
                <c:ptCount val="26"/>
                <c:pt idx="0" formatCode="General">
                  <c:v>4.8</c:v>
                </c:pt>
                <c:pt idx="1">
                  <c:v>0.26016872426266585</c:v>
                </c:pt>
                <c:pt idx="2">
                  <c:v>0.32162261707853718</c:v>
                </c:pt>
                <c:pt idx="3">
                  <c:v>1.3448681729240646</c:v>
                </c:pt>
                <c:pt idx="4">
                  <c:v>3.138572619833023</c:v>
                </c:pt>
                <c:pt idx="5">
                  <c:v>3.9694102612732625</c:v>
                </c:pt>
                <c:pt idx="6">
                  <c:v>4.4690890367739957</c:v>
                </c:pt>
                <c:pt idx="7">
                  <c:v>4.9179034600549505</c:v>
                </c:pt>
                <c:pt idx="8">
                  <c:v>5.4093933992760457</c:v>
                </c:pt>
                <c:pt idx="9">
                  <c:v>5.8086725783158553</c:v>
                </c:pt>
                <c:pt idx="10">
                  <c:v>6.2718634583140824</c:v>
                </c:pt>
                <c:pt idx="11">
                  <c:v>7.2449609507936028</c:v>
                </c:pt>
                <c:pt idx="12">
                  <c:v>7.906557874508084</c:v>
                </c:pt>
                <c:pt idx="13">
                  <c:v>8.3862879499462721</c:v>
                </c:pt>
                <c:pt idx="14">
                  <c:v>8.5735114730857767</c:v>
                </c:pt>
                <c:pt idx="15">
                  <c:v>11.358099566286873</c:v>
                </c:pt>
                <c:pt idx="16">
                  <c:v>14.174273535993459</c:v>
                </c:pt>
                <c:pt idx="17">
                  <c:v>14.623428395544297</c:v>
                </c:pt>
                <c:pt idx="18">
                  <c:v>16.460520294409601</c:v>
                </c:pt>
                <c:pt idx="19">
                  <c:v>19.09114939696747</c:v>
                </c:pt>
                <c:pt idx="20">
                  <c:v>19.515345744515162</c:v>
                </c:pt>
                <c:pt idx="21">
                  <c:v>25.377832019725847</c:v>
                </c:pt>
                <c:pt idx="22">
                  <c:v>30.193991160039531</c:v>
                </c:pt>
                <c:pt idx="23">
                  <c:v>39.529235490332532</c:v>
                </c:pt>
                <c:pt idx="24">
                  <c:v>54.075159313060738</c:v>
                </c:pt>
                <c:pt idx="25">
                  <c:v>63.925575818530191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D47B2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3A52">
                  <a:lumMod val="75000"/>
                  <a:lumOff val="25000"/>
                </a:srgbClr>
              </a:solidFill>
            </c:spPr>
          </c:dPt>
          <c:dPt>
            <c:idx val="3"/>
            <c:invertIfNegative val="0"/>
            <c:bubble3D val="0"/>
            <c:spPr>
              <a:solidFill>
                <a:srgbClr val="003A52">
                  <a:lumMod val="75000"/>
                  <a:lumOff val="25000"/>
                </a:srgbClr>
              </a:solidFill>
            </c:spPr>
          </c:dPt>
          <c:dPt>
            <c:idx val="4"/>
            <c:invertIfNegative val="0"/>
            <c:bubble3D val="0"/>
            <c:spPr>
              <a:solidFill>
                <a:srgbClr val="003A52">
                  <a:lumMod val="75000"/>
                  <a:lumOff val="25000"/>
                </a:srgbClr>
              </a:solidFill>
            </c:spPr>
          </c:dPt>
          <c:dPt>
            <c:idx val="5"/>
            <c:invertIfNegative val="0"/>
            <c:bubble3D val="0"/>
            <c:spPr>
              <a:solidFill>
                <a:srgbClr val="003A52">
                  <a:lumMod val="75000"/>
                  <a:lumOff val="25000"/>
                </a:srgbClr>
              </a:solidFill>
            </c:spPr>
          </c:dPt>
          <c:dPt>
            <c:idx val="6"/>
            <c:invertIfNegative val="0"/>
            <c:bubble3D val="0"/>
            <c:spPr>
              <a:solidFill>
                <a:srgbClr val="003A52">
                  <a:lumMod val="75000"/>
                  <a:lumOff val="25000"/>
                </a:srgbClr>
              </a:solidFill>
            </c:spPr>
          </c:dPt>
          <c:dPt>
            <c:idx val="8"/>
            <c:invertIfNegative val="0"/>
            <c:bubble3D val="0"/>
            <c:spPr>
              <a:solidFill>
                <a:srgbClr val="003A52">
                  <a:lumMod val="75000"/>
                  <a:lumOff val="25000"/>
                </a:srgbClr>
              </a:solidFill>
            </c:spPr>
          </c:dPt>
          <c:dPt>
            <c:idx val="9"/>
            <c:invertIfNegative val="0"/>
            <c:bubble3D val="0"/>
            <c:spPr>
              <a:solidFill>
                <a:srgbClr val="003A52">
                  <a:lumMod val="75000"/>
                  <a:lumOff val="25000"/>
                </a:srgbClr>
              </a:solidFill>
            </c:spPr>
          </c:dPt>
          <c:dPt>
            <c:idx val="11"/>
            <c:invertIfNegative val="0"/>
            <c:bubble3D val="0"/>
            <c:spPr>
              <a:solidFill>
                <a:srgbClr val="003A52">
                  <a:lumMod val="75000"/>
                  <a:lumOff val="25000"/>
                </a:srgbClr>
              </a:solidFill>
            </c:spPr>
          </c:dPt>
          <c:dPt>
            <c:idx val="12"/>
            <c:invertIfNegative val="0"/>
            <c:bubble3D val="0"/>
            <c:spPr>
              <a:solidFill>
                <a:srgbClr val="003A52">
                  <a:lumMod val="75000"/>
                  <a:lumOff val="25000"/>
                </a:srgbClr>
              </a:solidFill>
            </c:spPr>
          </c:dPt>
          <c:dPt>
            <c:idx val="13"/>
            <c:invertIfNegative val="0"/>
            <c:bubble3D val="0"/>
            <c:spPr>
              <a:solidFill>
                <a:srgbClr val="003A52">
                  <a:lumMod val="75000"/>
                  <a:lumOff val="25000"/>
                </a:srgbClr>
              </a:solidFill>
            </c:spPr>
          </c:dPt>
          <c:dPt>
            <c:idx val="14"/>
            <c:invertIfNegative val="0"/>
            <c:bubble3D val="0"/>
            <c:spPr>
              <a:solidFill>
                <a:srgbClr val="003A52">
                  <a:lumMod val="75000"/>
                  <a:lumOff val="25000"/>
                </a:srgbClr>
              </a:solidFill>
            </c:spPr>
          </c:dPt>
          <c:dPt>
            <c:idx val="15"/>
            <c:invertIfNegative val="0"/>
            <c:bubble3D val="0"/>
            <c:spPr>
              <a:solidFill>
                <a:srgbClr val="003A52">
                  <a:lumMod val="75000"/>
                  <a:lumOff val="25000"/>
                </a:srgbClr>
              </a:solidFill>
            </c:spPr>
          </c:dPt>
          <c:dPt>
            <c:idx val="25"/>
            <c:invertIfNegative val="0"/>
            <c:bubble3D val="0"/>
            <c:spPr>
              <a:solidFill>
                <a:srgbClr val="000000"/>
              </a:solidFill>
            </c:spPr>
          </c:dPt>
          <c:cat>
            <c:strRef>
              <c:f>Sheet1!$A$2:$A$27</c:f>
              <c:strCache>
                <c:ptCount val="26"/>
                <c:pt idx="0">
                  <c:v>All Industries</c:v>
                </c:pt>
                <c:pt idx="1">
                  <c:v> Gold and Silver Mining</c:v>
                </c:pt>
                <c:pt idx="2">
                  <c:v> Light vehicles</c:v>
                </c:pt>
                <c:pt idx="3">
                  <c:v> Sawmills</c:v>
                </c:pt>
                <c:pt idx="4">
                  <c:v> Inorganic Chem</c:v>
                </c:pt>
                <c:pt idx="5">
                  <c:v> Eng, Turb, Pwr Tran Equip</c:v>
                </c:pt>
                <c:pt idx="6">
                  <c:v> Aerospace</c:v>
                </c:pt>
                <c:pt idx="7">
                  <c:v> Iron Ore Mining</c:v>
                </c:pt>
                <c:pt idx="8">
                  <c:v> Comm/ Svce Ind Mach</c:v>
                </c:pt>
                <c:pt idx="9">
                  <c:v> Recyclable Metal</c:v>
                </c:pt>
                <c:pt idx="10">
                  <c:v>Non-Ferrous Metal (exc Al)</c:v>
                </c:pt>
                <c:pt idx="11">
                  <c:v> Resin/ Synthetic Rubber </c:v>
                </c:pt>
                <c:pt idx="12">
                  <c:v> Seafood </c:v>
                </c:pt>
                <c:pt idx="13">
                  <c:v> Paper Mills</c:v>
                </c:pt>
                <c:pt idx="14">
                  <c:v>Instruments Manufacturing</c:v>
                </c:pt>
                <c:pt idx="15">
                  <c:v> Processed meat</c:v>
                </c:pt>
                <c:pt idx="16">
                  <c:v> Coal Mining</c:v>
                </c:pt>
                <c:pt idx="17">
                  <c:v> Pulp Mills</c:v>
                </c:pt>
                <c:pt idx="18">
                  <c:v> Starch/ Veg Fat/ Oil</c:v>
                </c:pt>
                <c:pt idx="19">
                  <c:v> Cu, Ni, Zn</c:v>
                </c:pt>
                <c:pt idx="20">
                  <c:v> Basic Organic Chemical</c:v>
                </c:pt>
                <c:pt idx="21">
                  <c:v> Mining/ O&amp;G Field Machinery</c:v>
                </c:pt>
                <c:pt idx="22">
                  <c:v>Non-metal, other</c:v>
                </c:pt>
                <c:pt idx="23">
                  <c:v> Oilseed</c:v>
                </c:pt>
                <c:pt idx="24">
                  <c:v> Dry Pea and Bean</c:v>
                </c:pt>
                <c:pt idx="25">
                  <c:v> Wheat</c:v>
                </c:pt>
              </c:strCache>
            </c:strRef>
          </c:cat>
          <c:val>
            <c:numRef>
              <c:f>Sheet1!$C$2:$C$27</c:f>
              <c:numCache>
                <c:formatCode>0.0</c:formatCode>
                <c:ptCount val="26"/>
                <c:pt idx="0" formatCode="General">
                  <c:v>8.1</c:v>
                </c:pt>
                <c:pt idx="1">
                  <c:v>17.02981243963589</c:v>
                </c:pt>
                <c:pt idx="2">
                  <c:v>1.2907281060413101</c:v>
                </c:pt>
                <c:pt idx="3">
                  <c:v>18.950729696374658</c:v>
                </c:pt>
                <c:pt idx="4">
                  <c:v>16.58759712659063</c:v>
                </c:pt>
                <c:pt idx="5">
                  <c:v>11.835047115137714</c:v>
                </c:pt>
                <c:pt idx="6">
                  <c:v>18.190626424498831</c:v>
                </c:pt>
                <c:pt idx="7">
                  <c:v>30.921452182820829</c:v>
                </c:pt>
                <c:pt idx="8">
                  <c:v>21.926415745371667</c:v>
                </c:pt>
                <c:pt idx="9">
                  <c:v>16.357989054943062</c:v>
                </c:pt>
                <c:pt idx="10">
                  <c:v>2.1113669260997865</c:v>
                </c:pt>
                <c:pt idx="11">
                  <c:v>5.6321509194776134</c:v>
                </c:pt>
                <c:pt idx="12">
                  <c:v>15.791698048975082</c:v>
                </c:pt>
                <c:pt idx="13">
                  <c:v>8.664579973038034</c:v>
                </c:pt>
                <c:pt idx="14">
                  <c:v>12.794097174384657</c:v>
                </c:pt>
                <c:pt idx="15">
                  <c:v>18.247517323352888</c:v>
                </c:pt>
                <c:pt idx="16">
                  <c:v>26.108161901207687</c:v>
                </c:pt>
                <c:pt idx="17">
                  <c:v>36.103237544449136</c:v>
                </c:pt>
                <c:pt idx="18">
                  <c:v>1.2270117620544667</c:v>
                </c:pt>
                <c:pt idx="19">
                  <c:v>18.960400589649918</c:v>
                </c:pt>
                <c:pt idx="20">
                  <c:v>3.538436791245303</c:v>
                </c:pt>
                <c:pt idx="21">
                  <c:v>17.876039133537414</c:v>
                </c:pt>
                <c:pt idx="22">
                  <c:v>8.8797134704952327</c:v>
                </c:pt>
                <c:pt idx="23">
                  <c:v>22.804452259971626</c:v>
                </c:pt>
                <c:pt idx="24">
                  <c:v>19.297993833827775</c:v>
                </c:pt>
                <c:pt idx="25">
                  <c:v>9.9981087694972643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1998336"/>
        <c:axId val="201999872"/>
      </c:barChart>
      <c:catAx>
        <c:axId val="201998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800" baseline="0">
                <a:solidFill>
                  <a:srgbClr val="000000"/>
                </a:solidFill>
              </a:defRPr>
            </a:pPr>
            <a:endParaRPr lang="en-US"/>
          </a:p>
        </c:txPr>
        <c:crossAx val="201999872"/>
        <c:crosses val="autoZero"/>
        <c:auto val="1"/>
        <c:lblAlgn val="ctr"/>
        <c:lblOffset val="0"/>
        <c:noMultiLvlLbl val="0"/>
      </c:catAx>
      <c:valAx>
        <c:axId val="201999872"/>
        <c:scaling>
          <c:orientation val="minMax"/>
        </c:scaling>
        <c:delete val="0"/>
        <c:axPos val="b"/>
        <c:majorGridlines>
          <c:spPr>
            <a:ln w="6349">
              <a:solidFill>
                <a:srgbClr val="000000">
                  <a:alpha val="20000"/>
                </a:srgb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00" baseline="0">
                <a:solidFill>
                  <a:schemeClr val="accent6"/>
                </a:solidFill>
              </a:defRPr>
            </a:pPr>
            <a:endParaRPr lang="en-US"/>
          </a:p>
        </c:txPr>
        <c:crossAx val="201998336"/>
        <c:crosses val="autoZero"/>
        <c:crossBetween val="between"/>
        <c:majorUnit val="5"/>
      </c:valAx>
      <c:spPr>
        <a:noFill/>
        <a:ln w="25394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796"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0.05209</cdr:x>
      <cdr:y>0.36825</cdr:y>
    </cdr:from>
    <cdr:to>
      <cdr:x>0.98889</cdr:x>
      <cdr:y>0.42339</cdr:y>
    </cdr:to>
    <cdr:sp macro="" textlink="">
      <cdr:nvSpPr>
        <cdr:cNvPr id="2" name="Right Arrow 1"/>
        <cdr:cNvSpPr/>
      </cdr:nvSpPr>
      <cdr:spPr>
        <a:xfrm xmlns:a="http://schemas.openxmlformats.org/drawingml/2006/main" rot="20879538">
          <a:off x="438601" y="1328322"/>
          <a:ext cx="7888508" cy="198909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879637">
            <a:alpha val="50000"/>
          </a:srgb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0.05209</cdr:x>
      <cdr:y>0.36825</cdr:y>
    </cdr:from>
    <cdr:to>
      <cdr:x>0.98889</cdr:x>
      <cdr:y>0.42339</cdr:y>
    </cdr:to>
    <cdr:sp macro="" textlink="">
      <cdr:nvSpPr>
        <cdr:cNvPr id="2" name="Right Arrow 1"/>
        <cdr:cNvSpPr/>
      </cdr:nvSpPr>
      <cdr:spPr>
        <a:xfrm xmlns:a="http://schemas.openxmlformats.org/drawingml/2006/main" rot="20879538">
          <a:off x="438601" y="1328322"/>
          <a:ext cx="7888508" cy="198909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879637">
            <a:alpha val="50000"/>
          </a:srgb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854C44-80B1-954A-B645-7CE5CD78C8EA}" type="datetimeFigureOut">
              <a:rPr lang="en-US"/>
              <a:pPr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B852F6-FF84-5740-AE31-557BD8EFCB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066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50A526-0D09-024D-A544-4ABA2E38F5AC}" type="datetimeFigureOut">
              <a:rPr lang="en-US"/>
              <a:pPr/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noProof="0" dirty="0" smtClean="0"/>
              <a:t>Click to edit Master text styles</a:t>
            </a:r>
          </a:p>
          <a:p>
            <a:pPr lvl="1"/>
            <a:r>
              <a:rPr lang="en-CA" noProof="0" dirty="0" smtClean="0"/>
              <a:t>Second level</a:t>
            </a:r>
          </a:p>
          <a:p>
            <a:pPr lvl="2"/>
            <a:r>
              <a:rPr lang="en-CA" noProof="0" dirty="0" smtClean="0"/>
              <a:t>Third level</a:t>
            </a:r>
          </a:p>
          <a:p>
            <a:pPr lvl="3"/>
            <a:r>
              <a:rPr lang="en-CA" noProof="0" dirty="0" smtClean="0"/>
              <a:t>Fourth level</a:t>
            </a:r>
          </a:p>
          <a:p>
            <a:pPr lvl="4"/>
            <a:r>
              <a:rPr lang="en-CA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5885A5-CDE0-834E-8EE3-E13A7BE672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565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CA4774D5-BC98-7645-AF05-032A598E6856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lower number in the bar is the share of exports going to emerging markets in 2000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higher number is the share in 2013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This illustrates the state of diversification in each province, i.e. starting levels, ending levels and it illustrates how much diversification has happened over this period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SK: highly diversified, but little change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AB, NB, low diversification and little change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BC: higher diversification and lots of change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PEI, lower diversification but lots of change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rest: a decent amount of diversification, from various starting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885A5-CDE0-834E-8EE3-E13A7BE6726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4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lower number in the bar is the share of exports going to emerging markets in 2000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higher number is the share in 2013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This illustrates the state of diversification in each province, i.e. starting levels, ending levels and it illustrates how much diversification has happened over this period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SK: highly diversified, but little change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AB, NB, low diversification and little change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BC: higher diversification and lots of change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PEI, lower diversification but lots of change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rest: a decent amount of diversification, from various starting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885A5-CDE0-834E-8EE3-E13A7BE6726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anada_wordmark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6496050"/>
            <a:ext cx="687387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EDC_logowithTag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6550025"/>
            <a:ext cx="1697037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EDC_logo_bcolour [Converted].eps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6118225"/>
            <a:ext cx="9334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836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185738" y="6237288"/>
            <a:ext cx="8772525" cy="1587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126DE7-DB0D-7C4D-A961-EC6F338CA1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6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932363" y="6234113"/>
            <a:ext cx="4025900" cy="4762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A553F7-4536-9546-A08E-2202E8849C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5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 flipV="1">
            <a:off x="182563" y="6232525"/>
            <a:ext cx="4030662" cy="4763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D51BE6-F4FC-E140-A82E-5C1D8D4930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5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182563" y="6237289"/>
            <a:ext cx="5108575" cy="271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74F9A6-DF22-A346-A831-EDCB080B96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0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3857625" y="6234113"/>
            <a:ext cx="5100638" cy="4762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95003B-C14E-6643-8627-6A822ACF3B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3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185738" y="6237288"/>
            <a:ext cx="8772525" cy="1587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8B85E6-3BE4-7644-869D-265A7A1264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1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"/>
            <a:ext cx="9144000" cy="1081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5463" y="6430963"/>
            <a:ext cx="1704975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1"/>
                </a:solidFill>
                <a:cs typeface="Arial" charset="0"/>
              </a:defRPr>
            </a:lvl1pPr>
          </a:lstStyle>
          <a:p>
            <a:fld id="{D2C97DBD-2B7E-354E-9575-D366E4F2D32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8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"/>
            <a:ext cx="1841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EDC_logo_bcolour [Converted].eps.ai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6348413"/>
            <a:ext cx="9334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80" r:id="rId6"/>
    <p:sldLayoutId id="214748418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1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233363" indent="-233363" algn="l" defTabSz="457200" rtl="0" eaLnBrk="0" fontAlgn="base" hangingPunct="0">
        <a:spcBef>
          <a:spcPct val="0"/>
        </a:spcBef>
        <a:spcAft>
          <a:spcPts val="1200"/>
        </a:spcAft>
        <a:buClr>
          <a:srgbClr val="EF3E42"/>
        </a:buClr>
        <a:buSzPct val="100000"/>
        <a:buFont typeface="Wingdings" charset="0"/>
        <a:buChar char="§"/>
        <a:defRPr kern="1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357188" indent="-174625" algn="l" defTabSz="457200" rtl="0" eaLnBrk="0" fontAlgn="base" hangingPunct="0">
        <a:spcBef>
          <a:spcPct val="20000"/>
        </a:spcBef>
        <a:spcAft>
          <a:spcPct val="0"/>
        </a:spcAft>
        <a:buClr>
          <a:srgbClr val="EF3E42"/>
        </a:buClr>
        <a:buFont typeface="Wingdings" charset="0"/>
        <a:buChar char="§"/>
        <a:defRPr sz="1600" kern="1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2pPr>
      <a:lvl3pPr marL="539750" indent="-182563" algn="l" defTabSz="457200" rtl="0" eaLnBrk="0" fontAlgn="base" hangingPunct="0">
        <a:spcBef>
          <a:spcPct val="20000"/>
        </a:spcBef>
        <a:spcAft>
          <a:spcPct val="0"/>
        </a:spcAft>
        <a:buClr>
          <a:srgbClr val="EF3E42"/>
        </a:buClr>
        <a:buFont typeface="Wingdings" charset="0"/>
        <a:buChar char="§"/>
        <a:defRPr sz="1400" kern="1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3pPr>
      <a:lvl4pPr marL="715963" indent="-176213" algn="l" defTabSz="457200" rtl="0" eaLnBrk="0" fontAlgn="base" hangingPunct="0">
        <a:spcBef>
          <a:spcPct val="20000"/>
        </a:spcBef>
        <a:spcAft>
          <a:spcPct val="0"/>
        </a:spcAft>
        <a:buClr>
          <a:srgbClr val="EF3E42"/>
        </a:buClr>
        <a:buFont typeface="Wingdings" charset="0"/>
        <a:buChar char="§"/>
        <a:defRPr sz="1200" kern="1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4pPr>
      <a:lvl5pPr marL="898525" indent="-182563" algn="l" defTabSz="457200" rtl="0" eaLnBrk="0" fontAlgn="base" hangingPunct="0">
        <a:spcBef>
          <a:spcPct val="20000"/>
        </a:spcBef>
        <a:spcAft>
          <a:spcPct val="0"/>
        </a:spcAft>
        <a:buClr>
          <a:srgbClr val="EF3E42"/>
        </a:buClr>
        <a:buFont typeface="Wingdings" charset="0"/>
        <a:buChar char="§"/>
        <a:defRPr sz="1200" kern="1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image" Target="file://localhost/Users/phil/WIP/EDC/iStock_000008571945XXLarge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edc.ca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Stock_000008571945XXLarge.jpg" descr="/Users/phil/WIP/EDC/iStock_000008571945XXLarge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1567"/>
            <a:ext cx="9144000" cy="3474720"/>
          </a:xfrm>
          <a:prstGeom prst="rect">
            <a:avLst/>
          </a:prstGeom>
        </p:spPr>
      </p:pic>
      <p:sp>
        <p:nvSpPr>
          <p:cNvPr id="10244" name="Title 11"/>
          <p:cNvSpPr txBox="1">
            <a:spLocks/>
          </p:cNvSpPr>
          <p:nvPr/>
        </p:nvSpPr>
        <p:spPr bwMode="auto">
          <a:xfrm>
            <a:off x="0" y="3989388"/>
            <a:ext cx="7482625" cy="576262"/>
          </a:xfrm>
          <a:prstGeom prst="rect">
            <a:avLst/>
          </a:prstGeom>
          <a:solidFill>
            <a:schemeClr val="accent2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24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2100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pic>
        <p:nvPicPr>
          <p:cNvPr id="10245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9388"/>
            <a:ext cx="1841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itle 3"/>
          <p:cNvSpPr txBox="1">
            <a:spLocks/>
          </p:cNvSpPr>
          <p:nvPr/>
        </p:nvSpPr>
        <p:spPr bwMode="auto">
          <a:xfrm>
            <a:off x="329604" y="4099884"/>
            <a:ext cx="8229600" cy="3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chemeClr val="bg1"/>
                </a:solidFill>
                <a:cs typeface="Arial" charset="0"/>
              </a:rPr>
              <a:t>ELO – WORLD CONFERENCE 2015</a:t>
            </a:r>
            <a:endParaRPr lang="en-US" sz="2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515937" y="4634496"/>
            <a:ext cx="7128871" cy="311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3600" rIns="0" bIns="936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1"/>
                </a:solidFill>
                <a:latin typeface="+mn-lt"/>
              </a:rPr>
              <a:t>What a Christian Entrepreneur Needs to Know to Understand the Economy</a:t>
            </a:r>
            <a:r>
              <a:rPr lang="en-US" sz="1600" dirty="0">
                <a:solidFill>
                  <a:schemeClr val="accent1"/>
                </a:solidFill>
                <a:latin typeface="+mn-lt"/>
              </a:rPr>
              <a:t/>
            </a:r>
            <a:br>
              <a:rPr lang="en-US" sz="1600" dirty="0">
                <a:solidFill>
                  <a:schemeClr val="accent1"/>
                </a:solidFill>
                <a:latin typeface="+mn-lt"/>
              </a:rPr>
            </a:br>
            <a:r>
              <a:rPr lang="en-US" sz="1200" dirty="0" smtClean="0">
                <a:solidFill>
                  <a:schemeClr val="accent6"/>
                </a:solidFill>
              </a:rPr>
              <a:t/>
            </a:r>
            <a:br>
              <a:rPr lang="en-US" sz="1200" dirty="0" smtClean="0">
                <a:solidFill>
                  <a:schemeClr val="accent6"/>
                </a:solidFill>
              </a:rPr>
            </a:br>
            <a:r>
              <a:rPr lang="en-US" sz="1000" dirty="0" smtClean="0">
                <a:solidFill>
                  <a:schemeClr val="accent6"/>
                </a:solidFill>
              </a:rPr>
              <a:t>November 4, </a:t>
            </a:r>
            <a:r>
              <a:rPr lang="en-US" sz="1000" dirty="0" smtClean="0">
                <a:solidFill>
                  <a:schemeClr val="accent6"/>
                </a:solidFill>
              </a:rPr>
              <a:t>2015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accent6"/>
                </a:solidFill>
              </a:rPr>
              <a:t>Pan Pacific Hotel, </a:t>
            </a:r>
            <a:r>
              <a:rPr lang="en-US" sz="1000" dirty="0" smtClean="0">
                <a:solidFill>
                  <a:schemeClr val="accent6"/>
                </a:solidFill>
              </a:rPr>
              <a:t>Vancouver</a:t>
            </a:r>
            <a:endParaRPr lang="en-US" sz="1000" dirty="0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6"/>
                </a:solidFill>
              </a:rPr>
              <a:t/>
            </a:r>
            <a:br>
              <a:rPr lang="en-US" sz="1200" dirty="0">
                <a:solidFill>
                  <a:schemeClr val="accent6"/>
                </a:solidFill>
              </a:rPr>
            </a:br>
            <a:r>
              <a:rPr lang="en-US" sz="1000" dirty="0">
                <a:solidFill>
                  <a:schemeClr val="accent6"/>
                </a:solidFill>
              </a:rPr>
              <a:t>Peter </a:t>
            </a:r>
            <a:r>
              <a:rPr lang="en-US" sz="1000" dirty="0" smtClean="0">
                <a:solidFill>
                  <a:schemeClr val="accent6"/>
                </a:solidFill>
              </a:rPr>
              <a:t>Hall</a:t>
            </a:r>
            <a:br>
              <a:rPr lang="en-US" sz="1000" dirty="0" smtClean="0">
                <a:solidFill>
                  <a:schemeClr val="accent6"/>
                </a:solidFill>
              </a:rPr>
            </a:br>
            <a:r>
              <a:rPr lang="en-US" sz="1000" dirty="0" smtClean="0">
                <a:solidFill>
                  <a:schemeClr val="accent6"/>
                </a:solidFill>
              </a:rPr>
              <a:t>Vice</a:t>
            </a:r>
            <a:r>
              <a:rPr lang="en-US" sz="1000" dirty="0">
                <a:solidFill>
                  <a:schemeClr val="accent6"/>
                </a:solidFill>
              </a:rPr>
              <a:t>-President and Chief </a:t>
            </a:r>
            <a:r>
              <a:rPr lang="en-US" sz="1000" dirty="0" smtClean="0">
                <a:solidFill>
                  <a:schemeClr val="accent6"/>
                </a:solidFill>
              </a:rPr>
              <a:t>Economist</a:t>
            </a: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1200" dirty="0" smtClean="0">
                <a:solidFill>
                  <a:schemeClr val="accent6"/>
                </a:solidFill>
              </a:rPr>
              <a:t>`</a:t>
            </a:r>
            <a:endParaRPr lang="en-US" sz="1200" dirty="0">
              <a:solidFill>
                <a:schemeClr val="accent6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endParaRPr lang="en-US" sz="1200" dirty="0">
              <a:solidFill>
                <a:schemeClr val="accent6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endParaRPr lang="en-US" sz="1200" dirty="0">
              <a:solidFill>
                <a:schemeClr val="accent6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1200" dirty="0">
                <a:solidFill>
                  <a:schemeClr val="accent6"/>
                </a:solidFill>
              </a:rPr>
              <a:t/>
            </a:r>
            <a:br>
              <a:rPr lang="en-US" sz="1200" dirty="0">
                <a:solidFill>
                  <a:schemeClr val="accent6"/>
                </a:solidFill>
              </a:rPr>
            </a:br>
            <a:endParaRPr lang="en-US" sz="12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lowchart: Delay 59"/>
          <p:cNvSpPr/>
          <p:nvPr/>
        </p:nvSpPr>
        <p:spPr bwMode="auto">
          <a:xfrm>
            <a:off x="5028680" y="2248468"/>
            <a:ext cx="2137735" cy="3124200"/>
          </a:xfrm>
          <a:prstGeom prst="flowChartDelay">
            <a:avLst/>
          </a:prstGeom>
          <a:gradFill flip="none" rotWithShape="1">
            <a:gsLst>
              <a:gs pos="50000">
                <a:srgbClr val="96B6D1"/>
              </a:gs>
              <a:gs pos="0">
                <a:srgbClr val="6692A6"/>
              </a:gs>
              <a:gs pos="100000">
                <a:schemeClr val="bg1">
                  <a:lumMod val="9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7" name="Flowchart: Delay 56"/>
          <p:cNvSpPr/>
          <p:nvPr/>
        </p:nvSpPr>
        <p:spPr bwMode="auto">
          <a:xfrm>
            <a:off x="3908677" y="2255563"/>
            <a:ext cx="2137735" cy="3124200"/>
          </a:xfrm>
          <a:prstGeom prst="flowChartDelay">
            <a:avLst/>
          </a:prstGeom>
          <a:gradFill flip="none" rotWithShape="1">
            <a:gsLst>
              <a:gs pos="50000">
                <a:srgbClr val="96B6D1"/>
              </a:gs>
              <a:gs pos="0">
                <a:srgbClr val="6692A6"/>
              </a:gs>
              <a:gs pos="100000">
                <a:schemeClr val="bg1">
                  <a:lumMod val="9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4" name="Flowchart: Delay 53"/>
          <p:cNvSpPr/>
          <p:nvPr/>
        </p:nvSpPr>
        <p:spPr bwMode="auto">
          <a:xfrm>
            <a:off x="3373489" y="2252025"/>
            <a:ext cx="2137735" cy="3124200"/>
          </a:xfrm>
          <a:prstGeom prst="flowChartDelay">
            <a:avLst/>
          </a:prstGeom>
          <a:gradFill flip="none" rotWithShape="1">
            <a:gsLst>
              <a:gs pos="50000">
                <a:srgbClr val="96B6D1"/>
              </a:gs>
              <a:gs pos="0">
                <a:srgbClr val="6692A6"/>
              </a:gs>
              <a:gs pos="100000">
                <a:schemeClr val="bg1">
                  <a:lumMod val="9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2" name="Flowchart: Delay 31"/>
          <p:cNvSpPr/>
          <p:nvPr/>
        </p:nvSpPr>
        <p:spPr bwMode="auto">
          <a:xfrm>
            <a:off x="2774503" y="2248487"/>
            <a:ext cx="2137735" cy="3124200"/>
          </a:xfrm>
          <a:prstGeom prst="flowChartDelay">
            <a:avLst/>
          </a:prstGeom>
          <a:gradFill flip="none" rotWithShape="1">
            <a:gsLst>
              <a:gs pos="50000">
                <a:srgbClr val="96B6D1"/>
              </a:gs>
              <a:gs pos="0">
                <a:srgbClr val="6692A6"/>
              </a:gs>
              <a:gs pos="100000">
                <a:schemeClr val="bg1">
                  <a:lumMod val="9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B85E6-3BE4-7644-869D-265A7A12641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520700" y="949325"/>
            <a:ext cx="82296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chemeClr val="bg1"/>
                </a:solidFill>
                <a:cs typeface="Arial" charset="0"/>
              </a:rPr>
              <a:t>ADD A LITTLE GROWTH, AND…</a:t>
            </a:r>
            <a:endParaRPr lang="en-US" sz="2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3113" y="4287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515938" y="5889625"/>
            <a:ext cx="3429000" cy="34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3600" rIns="0" bIns="936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1000" dirty="0">
                <a:solidFill>
                  <a:schemeClr val="accent6"/>
                </a:solidFill>
              </a:rPr>
              <a:t>Source: EDC </a:t>
            </a:r>
            <a:r>
              <a:rPr lang="en-US" sz="1000" dirty="0" smtClean="0">
                <a:solidFill>
                  <a:schemeClr val="accent6"/>
                </a:solidFill>
              </a:rPr>
              <a:t>Economics</a:t>
            </a:r>
            <a:endParaRPr lang="en-US" sz="1000" dirty="0">
              <a:solidFill>
                <a:schemeClr val="accent6"/>
              </a:solidFill>
            </a:endParaRPr>
          </a:p>
        </p:txBody>
      </p:sp>
      <p:sp>
        <p:nvSpPr>
          <p:cNvPr id="59" name="Flowchart: Delay 58"/>
          <p:cNvSpPr/>
          <p:nvPr/>
        </p:nvSpPr>
        <p:spPr bwMode="auto">
          <a:xfrm>
            <a:off x="2054997" y="2252025"/>
            <a:ext cx="2137735" cy="3124200"/>
          </a:xfrm>
          <a:prstGeom prst="flowChartDelay">
            <a:avLst/>
          </a:prstGeom>
          <a:gradFill flip="none" rotWithShape="1">
            <a:gsLst>
              <a:gs pos="50000">
                <a:srgbClr val="96B6D1"/>
              </a:gs>
              <a:gs pos="0">
                <a:srgbClr val="6692A6"/>
              </a:gs>
              <a:gs pos="100000">
                <a:schemeClr val="bg1">
                  <a:lumMod val="9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-164543" y="2680063"/>
            <a:ext cx="6427755" cy="2061626"/>
            <a:chOff x="-164543" y="2525515"/>
            <a:chExt cx="6427755" cy="2061626"/>
          </a:xfrm>
        </p:grpSpPr>
        <p:sp>
          <p:nvSpPr>
            <p:cNvPr id="5" name="Left Arrow 4"/>
            <p:cNvSpPr/>
            <p:nvPr/>
          </p:nvSpPr>
          <p:spPr>
            <a:xfrm>
              <a:off x="2054997" y="3378457"/>
              <a:ext cx="4208215" cy="427992"/>
            </a:xfrm>
            <a:prstGeom prst="leftArrow">
              <a:avLst/>
            </a:prstGeom>
            <a:gradFill>
              <a:gsLst>
                <a:gs pos="0">
                  <a:srgbClr val="004A6B"/>
                </a:gs>
                <a:gs pos="53000">
                  <a:srgbClr val="96B6D1"/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Financial transmission mechanism</a:t>
              </a:r>
              <a:endParaRPr lang="en-US" dirty="0"/>
            </a:p>
          </p:txBody>
        </p:sp>
        <p:sp>
          <p:nvSpPr>
            <p:cNvPr id="6" name="Left-Up Arrow 5"/>
            <p:cNvSpPr/>
            <p:nvPr/>
          </p:nvSpPr>
          <p:spPr>
            <a:xfrm rot="18882104">
              <a:off x="-105265" y="2466237"/>
              <a:ext cx="2061626" cy="2180181"/>
            </a:xfrm>
            <a:prstGeom prst="leftUpArrow">
              <a:avLst/>
            </a:prstGeom>
            <a:gradFill>
              <a:gsLst>
                <a:gs pos="0">
                  <a:srgbClr val="004A6B"/>
                </a:gs>
                <a:gs pos="53000">
                  <a:srgbClr val="96B6D1"/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urved Up Arrow 7"/>
          <p:cNvSpPr/>
          <p:nvPr/>
        </p:nvSpPr>
        <p:spPr>
          <a:xfrm rot="10800000">
            <a:off x="1531087" y="1962087"/>
            <a:ext cx="4632493" cy="765552"/>
          </a:xfrm>
          <a:prstGeom prst="curvedUpArrow">
            <a:avLst/>
          </a:prstGeom>
          <a:gradFill>
            <a:gsLst>
              <a:gs pos="0">
                <a:srgbClr val="004A6B"/>
              </a:gs>
              <a:gs pos="53000">
                <a:srgbClr val="96B6D1"/>
              </a:gs>
              <a:gs pos="100000">
                <a:schemeClr val="bg1">
                  <a:lumMod val="95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7" name="Group 33"/>
          <p:cNvGrpSpPr>
            <a:grpSpLocks/>
          </p:cNvGrpSpPr>
          <p:nvPr/>
        </p:nvGrpSpPr>
        <p:grpSpPr bwMode="auto">
          <a:xfrm rot="21048087">
            <a:off x="6008344" y="1667973"/>
            <a:ext cx="2206625" cy="535645"/>
            <a:chOff x="6096000" y="1824316"/>
            <a:chExt cx="2206170" cy="824754"/>
          </a:xfrm>
          <a:solidFill>
            <a:srgbClr val="6692A6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1" name="Rounded Rectangle 30"/>
            <p:cNvSpPr/>
            <p:nvPr/>
          </p:nvSpPr>
          <p:spPr>
            <a:xfrm>
              <a:off x="6179454" y="1824316"/>
              <a:ext cx="2057400" cy="824754"/>
            </a:xfrm>
            <a:prstGeom prst="round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6096000" y="1923230"/>
              <a:ext cx="2206170" cy="568675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  <a:sp3d>
              <a:bevelT w="139700" h="1397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Stock</a:t>
              </a:r>
              <a:r>
                <a:rPr 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 </a:t>
              </a:r>
              <a:r>
                <a:rPr lang="en-US" dirty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Market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 rot="21153965">
            <a:off x="6149654" y="2256934"/>
            <a:ext cx="2206625" cy="535645"/>
            <a:chOff x="6096000" y="1824316"/>
            <a:chExt cx="2206170" cy="824754"/>
          </a:xfrm>
          <a:solidFill>
            <a:srgbClr val="6692A6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5" name="Rounded Rectangle 34"/>
            <p:cNvSpPr/>
            <p:nvPr/>
          </p:nvSpPr>
          <p:spPr>
            <a:xfrm>
              <a:off x="6179454" y="1824316"/>
              <a:ext cx="2057400" cy="824754"/>
            </a:xfrm>
            <a:prstGeom prst="round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6096000" y="1923230"/>
              <a:ext cx="2206170" cy="568675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  <a:sp3d>
              <a:bevelT w="139700" h="1397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Currencies</a:t>
              </a:r>
              <a:endParaRPr 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7" name="Group 33"/>
          <p:cNvGrpSpPr>
            <a:grpSpLocks/>
          </p:cNvGrpSpPr>
          <p:nvPr/>
        </p:nvGrpSpPr>
        <p:grpSpPr bwMode="auto">
          <a:xfrm rot="21330772">
            <a:off x="6239404" y="2870271"/>
            <a:ext cx="2206625" cy="535645"/>
            <a:chOff x="6096000" y="1824316"/>
            <a:chExt cx="2206170" cy="824754"/>
          </a:xfrm>
          <a:solidFill>
            <a:srgbClr val="6692A6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8" name="Rounded Rectangle 37"/>
            <p:cNvSpPr/>
            <p:nvPr/>
          </p:nvSpPr>
          <p:spPr>
            <a:xfrm>
              <a:off x="6179454" y="1824316"/>
              <a:ext cx="2057400" cy="824754"/>
            </a:xfrm>
            <a:prstGeom prst="round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6096000" y="1923230"/>
              <a:ext cx="2206170" cy="568675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  <a:sp3d>
              <a:bevelT w="139700" h="1397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Sovereign Debt</a:t>
              </a:r>
              <a:endParaRPr 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40" name="Group 33"/>
          <p:cNvGrpSpPr>
            <a:grpSpLocks/>
          </p:cNvGrpSpPr>
          <p:nvPr/>
        </p:nvGrpSpPr>
        <p:grpSpPr bwMode="auto">
          <a:xfrm rot="727103">
            <a:off x="6097188" y="5414731"/>
            <a:ext cx="2206625" cy="535645"/>
            <a:chOff x="6096000" y="1824316"/>
            <a:chExt cx="2206170" cy="824754"/>
          </a:xfrm>
          <a:solidFill>
            <a:srgbClr val="6692A6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41" name="Rounded Rectangle 40"/>
            <p:cNvSpPr/>
            <p:nvPr/>
          </p:nvSpPr>
          <p:spPr>
            <a:xfrm>
              <a:off x="6179454" y="1824316"/>
              <a:ext cx="2057400" cy="824754"/>
            </a:xfrm>
            <a:prstGeom prst="round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42" name="TextBox 41"/>
            <p:cNvSpPr txBox="1">
              <a:spLocks noChangeArrowheads="1"/>
            </p:cNvSpPr>
            <p:nvPr/>
          </p:nvSpPr>
          <p:spPr bwMode="auto">
            <a:xfrm>
              <a:off x="6096000" y="1923230"/>
              <a:ext cx="2206170" cy="568675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  <a:sp3d>
              <a:bevelT w="139700" h="1397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Commodities</a:t>
              </a:r>
              <a:endParaRPr 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43" name="Group 33"/>
          <p:cNvGrpSpPr>
            <a:grpSpLocks/>
          </p:cNvGrpSpPr>
          <p:nvPr/>
        </p:nvGrpSpPr>
        <p:grpSpPr bwMode="auto">
          <a:xfrm>
            <a:off x="6290424" y="3523958"/>
            <a:ext cx="2206625" cy="535645"/>
            <a:chOff x="6096000" y="1824316"/>
            <a:chExt cx="2206170" cy="824754"/>
          </a:xfrm>
          <a:solidFill>
            <a:srgbClr val="6692A6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3" name="Rounded Rectangle 52"/>
            <p:cNvSpPr/>
            <p:nvPr/>
          </p:nvSpPr>
          <p:spPr>
            <a:xfrm>
              <a:off x="6179454" y="1824316"/>
              <a:ext cx="2057400" cy="824754"/>
            </a:xfrm>
            <a:prstGeom prst="round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55" name="TextBox 54"/>
            <p:cNvSpPr txBox="1">
              <a:spLocks noChangeArrowheads="1"/>
            </p:cNvSpPr>
            <p:nvPr/>
          </p:nvSpPr>
          <p:spPr bwMode="auto">
            <a:xfrm>
              <a:off x="6096000" y="1923230"/>
              <a:ext cx="2206170" cy="568675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  <a:sp3d>
              <a:bevelT w="139700" h="1397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Corporate Bonds</a:t>
              </a:r>
              <a:endParaRPr 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6" name="Group 33"/>
          <p:cNvGrpSpPr>
            <a:grpSpLocks/>
          </p:cNvGrpSpPr>
          <p:nvPr/>
        </p:nvGrpSpPr>
        <p:grpSpPr bwMode="auto">
          <a:xfrm rot="193908">
            <a:off x="6274365" y="4154614"/>
            <a:ext cx="2206625" cy="535645"/>
            <a:chOff x="6095998" y="1824316"/>
            <a:chExt cx="2206170" cy="824754"/>
          </a:xfrm>
          <a:solidFill>
            <a:srgbClr val="6692A6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8" name="Rounded Rectangle 57"/>
            <p:cNvSpPr/>
            <p:nvPr/>
          </p:nvSpPr>
          <p:spPr>
            <a:xfrm>
              <a:off x="6179454" y="1824316"/>
              <a:ext cx="2057400" cy="824754"/>
            </a:xfrm>
            <a:prstGeom prst="round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1" name="TextBox 60"/>
            <p:cNvSpPr txBox="1">
              <a:spLocks noChangeArrowheads="1"/>
            </p:cNvSpPr>
            <p:nvPr/>
          </p:nvSpPr>
          <p:spPr bwMode="auto">
            <a:xfrm>
              <a:off x="6095998" y="1923230"/>
              <a:ext cx="2206170" cy="568675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  <a:sp3d>
              <a:bevelT w="139700" h="1397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‘Dodgy’ loans</a:t>
              </a:r>
              <a:endParaRPr 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2" name="Group 33"/>
          <p:cNvGrpSpPr>
            <a:grpSpLocks/>
          </p:cNvGrpSpPr>
          <p:nvPr/>
        </p:nvGrpSpPr>
        <p:grpSpPr bwMode="auto">
          <a:xfrm rot="417899">
            <a:off x="6213327" y="4788883"/>
            <a:ext cx="2206625" cy="535645"/>
            <a:chOff x="6096000" y="1824316"/>
            <a:chExt cx="2206170" cy="824754"/>
          </a:xfrm>
          <a:solidFill>
            <a:srgbClr val="6692A6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63" name="Rounded Rectangle 62"/>
            <p:cNvSpPr/>
            <p:nvPr/>
          </p:nvSpPr>
          <p:spPr>
            <a:xfrm>
              <a:off x="6179454" y="1824316"/>
              <a:ext cx="2057400" cy="824754"/>
            </a:xfrm>
            <a:prstGeom prst="round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4" name="TextBox 63"/>
            <p:cNvSpPr txBox="1">
              <a:spLocks noChangeArrowheads="1"/>
            </p:cNvSpPr>
            <p:nvPr/>
          </p:nvSpPr>
          <p:spPr bwMode="auto">
            <a:xfrm>
              <a:off x="6096000" y="1923230"/>
              <a:ext cx="2206170" cy="568675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  <a:sp3d>
              <a:bevelT w="139700" h="1397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Corporate Bonds</a:t>
              </a:r>
              <a:endParaRPr 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660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B85E6-3BE4-7644-869D-265A7A12641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520700" y="949325"/>
            <a:ext cx="82296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chemeClr val="bg1"/>
                </a:solidFill>
                <a:cs typeface="Arial" charset="0"/>
              </a:rPr>
              <a:t>DRIVERS OF THE CANADIAN DOLLAR</a:t>
            </a:r>
            <a:endParaRPr lang="en-US" sz="2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5517" y="4239937"/>
            <a:ext cx="4394068" cy="556180"/>
          </a:xfrm>
          <a:prstGeom prst="rect">
            <a:avLst/>
          </a:prstGeom>
          <a:solidFill>
            <a:srgbClr val="0A416D"/>
          </a:solidFill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US dollar movements</a:t>
            </a:r>
            <a:r>
              <a:rPr lang="en-US" sz="2000" b="1" kern="0" dirty="0" smtClea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*</a:t>
            </a:r>
            <a:endParaRPr lang="en-US" sz="2000" b="1" kern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05517" y="4974002"/>
            <a:ext cx="4394068" cy="556180"/>
          </a:xfrm>
          <a:prstGeom prst="rect">
            <a:avLst/>
          </a:prstGeom>
          <a:solidFill>
            <a:srgbClr val="0A416D"/>
          </a:solidFill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The ‘halo’ </a:t>
            </a:r>
            <a:r>
              <a:rPr lang="en-US" sz="2000" b="1" kern="0" dirty="0" smtClea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effect</a:t>
            </a:r>
            <a:endParaRPr lang="en-US" sz="2000" b="1" kern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026815" y="2067639"/>
            <a:ext cx="530499" cy="3428268"/>
            <a:chOff x="4239973" y="2067639"/>
            <a:chExt cx="530499" cy="3428268"/>
          </a:xfrm>
        </p:grpSpPr>
        <p:cxnSp>
          <p:nvCxnSpPr>
            <p:cNvPr id="9" name="Straight Arrow Connector 7"/>
            <p:cNvCxnSpPr/>
            <p:nvPr/>
          </p:nvCxnSpPr>
          <p:spPr bwMode="auto">
            <a:xfrm flipV="1">
              <a:off x="4446720" y="3777477"/>
              <a:ext cx="323752" cy="6352"/>
            </a:xfrm>
            <a:prstGeom prst="straightConnector1">
              <a:avLst/>
            </a:prstGeom>
            <a:ln w="50800" cap="rnd">
              <a:solidFill>
                <a:srgbClr val="96B6D1"/>
              </a:solidFill>
              <a:headEnd type="none" w="med" len="sm"/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7"/>
            <p:cNvCxnSpPr/>
            <p:nvPr/>
          </p:nvCxnSpPr>
          <p:spPr bwMode="auto">
            <a:xfrm rot="5400000">
              <a:off x="3487310" y="4536494"/>
              <a:ext cx="1712076" cy="206749"/>
            </a:xfrm>
            <a:prstGeom prst="bentConnector3">
              <a:avLst>
                <a:gd name="adj1" fmla="val 99941"/>
              </a:avLst>
            </a:prstGeom>
            <a:ln w="50800" cap="rnd">
              <a:solidFill>
                <a:srgbClr val="96B6D1"/>
              </a:solidFill>
              <a:headEnd type="none" w="med" len="sm"/>
              <a:tailEnd type="non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7"/>
            <p:cNvCxnSpPr/>
            <p:nvPr/>
          </p:nvCxnSpPr>
          <p:spPr bwMode="auto">
            <a:xfrm rot="16200000" flipH="1">
              <a:off x="3487417" y="2820195"/>
              <a:ext cx="1709838" cy="204726"/>
            </a:xfrm>
            <a:prstGeom prst="bentConnector3">
              <a:avLst>
                <a:gd name="adj1" fmla="val -6"/>
              </a:avLst>
            </a:prstGeom>
            <a:ln w="50800" cap="rnd">
              <a:solidFill>
                <a:srgbClr val="96B6D1"/>
              </a:solidFill>
              <a:headEnd type="none" w="med" len="sm"/>
              <a:tailEnd type="non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/>
          <p:cNvSpPr/>
          <p:nvPr/>
        </p:nvSpPr>
        <p:spPr bwMode="auto">
          <a:xfrm>
            <a:off x="5698848" y="3227420"/>
            <a:ext cx="2889469" cy="1113084"/>
          </a:xfrm>
          <a:prstGeom prst="rect">
            <a:avLst/>
          </a:prstGeom>
          <a:solidFill>
            <a:srgbClr val="879637"/>
          </a:solidFill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Canadian dollar</a:t>
            </a:r>
            <a:endParaRPr lang="en-US" sz="2000" b="1" kern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515938" y="5889625"/>
            <a:ext cx="3429000" cy="34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3600" rIns="0" bIns="936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1000" dirty="0">
                <a:solidFill>
                  <a:schemeClr val="accent6"/>
                </a:solidFill>
              </a:rPr>
              <a:t>Source: EDC </a:t>
            </a:r>
            <a:r>
              <a:rPr lang="en-US" sz="1000" dirty="0" smtClean="0">
                <a:solidFill>
                  <a:schemeClr val="accent6"/>
                </a:solidFill>
              </a:rPr>
              <a:t>Economics</a:t>
            </a:r>
            <a:endParaRPr lang="en-US" sz="1000" dirty="0">
              <a:solidFill>
                <a:schemeClr val="accent6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05517" y="2031257"/>
            <a:ext cx="4394068" cy="556180"/>
          </a:xfrm>
          <a:prstGeom prst="rect">
            <a:avLst/>
          </a:prstGeom>
          <a:solidFill>
            <a:srgbClr val="0A416D"/>
          </a:solidFill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Oil &amp; gas </a:t>
            </a:r>
            <a:r>
              <a:rPr lang="en-US" sz="2000" b="1" kern="0" dirty="0" smtClea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prices</a:t>
            </a:r>
            <a:endParaRPr lang="en-US" sz="2000" b="1" kern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05517" y="2765322"/>
            <a:ext cx="4394068" cy="556180"/>
          </a:xfrm>
          <a:prstGeom prst="rect">
            <a:avLst/>
          </a:prstGeom>
          <a:solidFill>
            <a:srgbClr val="0A416D"/>
          </a:solidFill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Non-energy commodity </a:t>
            </a:r>
            <a:r>
              <a:rPr lang="en-US" sz="2000" b="1" kern="0" dirty="0" smtClea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prices</a:t>
            </a:r>
            <a:endParaRPr lang="en-US" sz="2000" b="1" kern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05517" y="3499387"/>
            <a:ext cx="4394068" cy="556180"/>
          </a:xfrm>
          <a:prstGeom prst="rect">
            <a:avLst/>
          </a:prstGeom>
          <a:solidFill>
            <a:srgbClr val="0A416D"/>
          </a:solidFill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Interest rate </a:t>
            </a:r>
            <a:r>
              <a:rPr lang="en-US" sz="2000" b="1" kern="0" dirty="0" smtClea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spreads</a:t>
            </a:r>
            <a:endParaRPr lang="en-US" sz="2000" b="1" kern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0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8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B85E6-3BE4-7644-869D-265A7A12641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520700" y="949325"/>
            <a:ext cx="82296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chemeClr val="bg1"/>
                </a:solidFill>
                <a:cs typeface="Arial" charset="0"/>
              </a:rPr>
              <a:t>VISIT US ONLINE</a:t>
            </a:r>
            <a:endParaRPr lang="en-US" sz="2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25463" y="1826191"/>
            <a:ext cx="4201171" cy="18684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33363" indent="-23336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EF3E42"/>
              </a:buClr>
              <a:buSzPct val="100000"/>
              <a:buFont typeface="Wingdings" charset="0"/>
              <a:buChar char="§"/>
              <a:defRPr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57188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42"/>
              </a:buClr>
              <a:buFont typeface="Wingdings" charset="0"/>
              <a:buChar char="§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2pPr>
            <a:lvl3pPr marL="539750" indent="-1825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42"/>
              </a:buClr>
              <a:buFont typeface="Wingdings" charset="0"/>
              <a:buChar char="§"/>
              <a:defRPr sz="14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715963" indent="-1762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42"/>
              </a:buClr>
              <a:buFont typeface="Wingdings" charset="0"/>
              <a:buChar char="§"/>
              <a:defRPr sz="12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8525" indent="-1825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42"/>
              </a:buClr>
              <a:buFont typeface="Wingdings" charset="0"/>
              <a:buChar char="§"/>
              <a:defRPr sz="12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ct val="135000"/>
              <a:buFont typeface="Arial" panose="020B0604020202020204" pitchFamily="34" charset="0"/>
              <a:buChar char="›"/>
              <a:defRPr/>
            </a:pPr>
            <a:r>
              <a:rPr lang="en-US" dirty="0" smtClean="0">
                <a:solidFill>
                  <a:srgbClr val="6692A6"/>
                </a:solidFill>
                <a:cs typeface="Arial" panose="020B0604020202020204" pitchFamily="34" charset="0"/>
                <a:hlinkClick r:id="rId2"/>
              </a:rPr>
              <a:t>www.edc.ca</a:t>
            </a:r>
            <a:r>
              <a:rPr lang="en-US" dirty="0" smtClean="0">
                <a:solidFill>
                  <a:srgbClr val="6692A6"/>
                </a:solidFill>
                <a:cs typeface="Arial" panose="020B0604020202020204" pitchFamily="34" charset="0"/>
              </a:rPr>
              <a:t> </a:t>
            </a:r>
            <a:endParaRPr lang="en-US" dirty="0" smtClean="0">
              <a:solidFill>
                <a:srgbClr val="6692A6"/>
              </a:solidFill>
              <a:ea typeface="+mn-ea"/>
              <a:cs typeface="Arial" panose="020B0604020202020204" pitchFamily="34" charset="0"/>
            </a:endParaRPr>
          </a:p>
          <a:p>
            <a:pPr marL="411480" lvl="1" indent="-182880" eaLnBrk="1" fontAlgn="auto" hangingPunct="1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›"/>
              <a:defRPr/>
            </a:pPr>
            <a:r>
              <a:rPr lang="en-US" dirty="0">
                <a:cs typeface="Arial" panose="020B0604020202020204" pitchFamily="34" charset="0"/>
              </a:rPr>
              <a:t>Country analysis and information</a:t>
            </a:r>
          </a:p>
          <a:p>
            <a:pPr marL="411480" lvl="1" indent="-182880" eaLnBrk="1" fontAlgn="auto" hangingPunct="1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›"/>
              <a:defRPr/>
            </a:pPr>
            <a:r>
              <a:rPr lang="en-US" dirty="0">
                <a:cs typeface="Arial" panose="020B0604020202020204" pitchFamily="34" charset="0"/>
              </a:rPr>
              <a:t>Global Export Forecast</a:t>
            </a:r>
          </a:p>
          <a:p>
            <a:pPr marL="411480" lvl="1" indent="-182880" eaLnBrk="1" fontAlgn="auto" hangingPunct="1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›"/>
              <a:defRPr/>
            </a:pPr>
            <a:r>
              <a:rPr lang="en-US" dirty="0">
                <a:cs typeface="Arial" panose="020B0604020202020204" pitchFamily="34" charset="0"/>
              </a:rPr>
              <a:t>Weekly Commentary</a:t>
            </a:r>
          </a:p>
          <a:p>
            <a:pPr marL="411480" lvl="1" indent="-182880" eaLnBrk="1" fontAlgn="auto" hangingPunct="1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›"/>
              <a:defRPr/>
            </a:pPr>
            <a:r>
              <a:rPr lang="en-US" dirty="0">
                <a:cs typeface="Arial" panose="020B0604020202020204" pitchFamily="34" charset="0"/>
              </a:rPr>
              <a:t>Trade Confidence Index</a:t>
            </a:r>
          </a:p>
          <a:p>
            <a:pPr marL="411480" lvl="1" indent="-182880" eaLnBrk="1" fontAlgn="auto" hangingPunct="1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›"/>
              <a:defRPr/>
            </a:pPr>
            <a:r>
              <a:rPr lang="en-US" dirty="0">
                <a:cs typeface="Arial" panose="020B0604020202020204" pitchFamily="34" charset="0"/>
              </a:rPr>
              <a:t>Research reports on international </a:t>
            </a:r>
            <a:r>
              <a:rPr lang="en-US" dirty="0" smtClean="0">
                <a:cs typeface="Arial" panose="020B0604020202020204" pitchFamily="34" charset="0"/>
              </a:rPr>
              <a:t>trade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8" name="Picture 7" descr="Screen Shot 2014-04-03 at 2.51.02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63" y="1891702"/>
            <a:ext cx="3546472" cy="3721606"/>
          </a:xfrm>
          <a:prstGeom prst="rect">
            <a:avLst/>
          </a:prstGeom>
          <a:effectLst>
            <a:outerShdw blurRad="136525" dist="38100" dir="2700000" algn="tl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405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B85E6-3BE4-7644-869D-265A7A12641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520700" y="949325"/>
            <a:ext cx="82296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chemeClr val="bg1"/>
                </a:solidFill>
                <a:cs typeface="Arial" charset="0"/>
              </a:rPr>
              <a:t>RISKS</a:t>
            </a:r>
            <a:endParaRPr lang="en-US" sz="2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525464" y="1824038"/>
            <a:ext cx="5894962" cy="364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33363" indent="-233363" algn="l" defTabSz="457200" rtl="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EF3E42"/>
              </a:buClr>
              <a:buSzPct val="100000"/>
              <a:buFont typeface="Wingdings" charset="0"/>
              <a:buChar char="§"/>
              <a:defRPr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57188" indent="-1746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42"/>
              </a:buClr>
              <a:buFont typeface="Wingdings" charset="0"/>
              <a:buChar char="§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2pPr>
            <a:lvl3pPr marL="539750" indent="-1825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42"/>
              </a:buClr>
              <a:buFont typeface="Wingdings" charset="0"/>
              <a:buChar char="§"/>
              <a:defRPr sz="14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715963" indent="-17621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42"/>
              </a:buClr>
              <a:buFont typeface="Wingdings" charset="0"/>
              <a:buChar char="§"/>
              <a:defRPr sz="12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8525" indent="-1825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F3E42"/>
              </a:buClr>
              <a:buFont typeface="Wingdings" charset="0"/>
              <a:buChar char="§"/>
              <a:defRPr sz="1200" kern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900"/>
              </a:spcAft>
              <a:buSzPct val="135000"/>
              <a:buFont typeface="Arial" charset="0"/>
              <a:buChar char="›"/>
            </a:pPr>
            <a:r>
              <a:rPr lang="en-GB" dirty="0" smtClean="0">
                <a:latin typeface="Arial" charset="0"/>
                <a:cs typeface="Arial" charset="0"/>
              </a:rPr>
              <a:t>Financial sector</a:t>
            </a:r>
          </a:p>
          <a:p>
            <a:pPr eaLnBrk="1" hangingPunct="1">
              <a:spcAft>
                <a:spcPts val="900"/>
              </a:spcAft>
              <a:buSzPct val="135000"/>
              <a:buFont typeface="Arial" charset="0"/>
              <a:buChar char="›"/>
            </a:pPr>
            <a:r>
              <a:rPr lang="en-GB" dirty="0" smtClean="0">
                <a:latin typeface="Arial" charset="0"/>
                <a:cs typeface="Arial" charset="0"/>
              </a:rPr>
              <a:t>Fiscal weakness</a:t>
            </a:r>
          </a:p>
          <a:p>
            <a:pPr eaLnBrk="1" hangingPunct="1">
              <a:spcAft>
                <a:spcPts val="900"/>
              </a:spcAft>
              <a:buSzPct val="135000"/>
              <a:buFont typeface="Arial" charset="0"/>
              <a:buChar char="›"/>
            </a:pPr>
            <a:r>
              <a:rPr lang="en-GB" dirty="0" smtClean="0">
                <a:latin typeface="Arial" charset="0"/>
                <a:cs typeface="Arial" charset="0"/>
              </a:rPr>
              <a:t>Protracted oil price plunge</a:t>
            </a:r>
          </a:p>
          <a:p>
            <a:pPr eaLnBrk="1" hangingPunct="1">
              <a:spcAft>
                <a:spcPts val="900"/>
              </a:spcAft>
              <a:buSzPct val="135000"/>
              <a:buFont typeface="Arial" charset="0"/>
              <a:buChar char="›"/>
            </a:pPr>
            <a:r>
              <a:rPr lang="en-GB" dirty="0" smtClean="0">
                <a:latin typeface="Arial" charset="0"/>
                <a:cs typeface="Arial" charset="0"/>
              </a:rPr>
              <a:t>US falters</a:t>
            </a:r>
          </a:p>
          <a:p>
            <a:pPr eaLnBrk="1" hangingPunct="1">
              <a:spcAft>
                <a:spcPts val="900"/>
              </a:spcAft>
              <a:buSzPct val="135000"/>
              <a:buFont typeface="Arial" charset="0"/>
              <a:buChar char="›"/>
            </a:pPr>
            <a:r>
              <a:rPr lang="en-GB" dirty="0" smtClean="0">
                <a:latin typeface="Arial" charset="0"/>
                <a:cs typeface="Arial" charset="0"/>
              </a:rPr>
              <a:t>Geopolitical disturbances</a:t>
            </a:r>
          </a:p>
          <a:p>
            <a:pPr eaLnBrk="1" hangingPunct="1">
              <a:spcAft>
                <a:spcPts val="900"/>
              </a:spcAft>
              <a:buSzPct val="135000"/>
              <a:buFont typeface="Arial" charset="0"/>
              <a:buChar char="›"/>
            </a:pPr>
            <a:r>
              <a:rPr lang="en-GB" dirty="0" smtClean="0">
                <a:latin typeface="Arial" charset="0"/>
                <a:cs typeface="Arial" charset="0"/>
              </a:rPr>
              <a:t>Hidden protectionism</a:t>
            </a:r>
            <a:endParaRPr lang="en-GB" dirty="0">
              <a:latin typeface="Arial" charset="0"/>
              <a:cs typeface="Arial" charset="0"/>
            </a:endParaRPr>
          </a:p>
          <a:p>
            <a:pPr eaLnBrk="1" hangingPunct="1">
              <a:spcAft>
                <a:spcPts val="900"/>
              </a:spcAft>
              <a:buSzPct val="135000"/>
              <a:buFont typeface="Arial" charset="0"/>
              <a:buChar char="›"/>
            </a:pPr>
            <a:r>
              <a:rPr lang="en-GB" dirty="0" smtClean="0">
                <a:latin typeface="Arial" charset="0"/>
                <a:cs typeface="Arial" charset="0"/>
              </a:rPr>
              <a:t>Aging populations</a:t>
            </a:r>
          </a:p>
          <a:p>
            <a:pPr eaLnBrk="1" hangingPunct="1">
              <a:spcAft>
                <a:spcPts val="900"/>
              </a:spcAft>
              <a:buSzPct val="135000"/>
              <a:buFont typeface="Arial" charset="0"/>
              <a:buChar char="›"/>
            </a:pPr>
            <a:r>
              <a:rPr lang="en-GB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Capacity to grow</a:t>
            </a:r>
            <a:endParaRPr lang="en-GB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3" descr="warehou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506538"/>
            <a:ext cx="34925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59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82C7FDF5-CD84-C943-9798-A87883C43DC6}" type="slidenum">
              <a:rPr lang="en-US">
                <a:solidFill>
                  <a:schemeClr val="accent1"/>
                </a:solidFill>
                <a:cs typeface="Arial" charset="0"/>
              </a:rPr>
              <a:pPr eaLnBrk="1" hangingPunct="1"/>
              <a:t>14</a:t>
            </a:fld>
            <a:endParaRPr lang="en-US">
              <a:solidFill>
                <a:schemeClr val="accent1"/>
              </a:solidFill>
              <a:cs typeface="Arial" charset="0"/>
            </a:endParaRPr>
          </a:p>
        </p:txBody>
      </p:sp>
      <p:graphicFrame>
        <p:nvGraphicFramePr>
          <p:cNvPr id="2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337651"/>
              </p:ext>
            </p:extLst>
          </p:nvPr>
        </p:nvGraphicFramePr>
        <p:xfrm>
          <a:off x="74428" y="2187576"/>
          <a:ext cx="8963245" cy="370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8" name="Content Placeholder 4"/>
          <p:cNvSpPr txBox="1">
            <a:spLocks/>
          </p:cNvSpPr>
          <p:nvPr/>
        </p:nvSpPr>
        <p:spPr bwMode="auto">
          <a:xfrm>
            <a:off x="525463" y="1653910"/>
            <a:ext cx="8108174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33363" indent="-2333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indent="0" eaLnBrk="1" hangingPunct="1">
              <a:spcAft>
                <a:spcPts val="300"/>
              </a:spcAft>
              <a:buClr>
                <a:srgbClr val="EF3E42"/>
              </a:buClr>
              <a:buSzPct val="135000"/>
            </a:pPr>
            <a:r>
              <a:rPr lang="en-US" i="1" dirty="0" smtClean="0">
                <a:solidFill>
                  <a:srgbClr val="000000"/>
                </a:solidFill>
                <a:cs typeface="Arial" charset="0"/>
              </a:rPr>
              <a:t>Change in share of merchandise exports to emerging markets, per cent </a:t>
            </a:r>
          </a:p>
          <a:p>
            <a:pPr marL="0" indent="0" eaLnBrk="1" hangingPunct="1">
              <a:spcAft>
                <a:spcPts val="300"/>
              </a:spcAft>
              <a:buClr>
                <a:srgbClr val="EF3E42"/>
              </a:buClr>
              <a:buSzPct val="135000"/>
            </a:pPr>
            <a:r>
              <a:rPr lang="en-US" sz="1400" i="1" dirty="0" smtClean="0">
                <a:solidFill>
                  <a:srgbClr val="000000"/>
                </a:solidFill>
                <a:cs typeface="Arial" charset="0"/>
                <a:sym typeface="Symbol"/>
              </a:rPr>
              <a:t>( </a:t>
            </a:r>
            <a:r>
              <a:rPr lang="en-US" sz="1400" i="1" dirty="0" smtClean="0">
                <a:solidFill>
                  <a:srgbClr val="000000"/>
                </a:solidFill>
                <a:cs typeface="Arial" charset="0"/>
              </a:rPr>
              <a:t>2000, 2013 </a:t>
            </a:r>
            <a:r>
              <a:rPr lang="en-US" sz="1400" i="1" dirty="0" smtClean="0">
                <a:solidFill>
                  <a:srgbClr val="000000"/>
                </a:solidFill>
                <a:cs typeface="Arial" charset="0"/>
                <a:sym typeface="Symbol"/>
              </a:rPr>
              <a:t>)</a:t>
            </a:r>
            <a:endParaRPr lang="en-US" sz="14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389" name="Title 3"/>
          <p:cNvSpPr txBox="1">
            <a:spLocks/>
          </p:cNvSpPr>
          <p:nvPr/>
        </p:nvSpPr>
        <p:spPr bwMode="auto">
          <a:xfrm>
            <a:off x="520700" y="949325"/>
            <a:ext cx="82296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chemeClr val="bg1"/>
                </a:solidFill>
                <a:cs typeface="Arial" charset="0"/>
              </a:rPr>
              <a:t>PROVINCIAL TRADE DIVERSIFICATION, 2000-2013</a:t>
            </a:r>
            <a:endParaRPr lang="en-US" sz="2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515938" y="5889625"/>
            <a:ext cx="3429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3600" rIns="0" bIns="936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1000" dirty="0">
                <a:solidFill>
                  <a:schemeClr val="accent6"/>
                </a:solidFill>
              </a:rPr>
              <a:t>Source: </a:t>
            </a:r>
            <a:r>
              <a:rPr lang="en-US" sz="1000" dirty="0" smtClean="0">
                <a:solidFill>
                  <a:schemeClr val="accent6"/>
                </a:solidFill>
              </a:rPr>
              <a:t>Statistics Canada</a:t>
            </a:r>
            <a:endParaRPr lang="en-US" sz="1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B85E6-3BE4-7644-869D-265A7A12641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520700" y="949325"/>
            <a:ext cx="82296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chemeClr val="bg1"/>
                </a:solidFill>
                <a:cs typeface="Arial" charset="0"/>
              </a:rPr>
              <a:t>IMPACT OF OIL PRICES ON THE GLOBAL ECONOMY</a:t>
            </a:r>
            <a:endParaRPr lang="en-US" sz="21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770" y="1314090"/>
            <a:ext cx="3700462" cy="521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23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B85E6-3BE4-7644-869D-265A7A12641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520700" y="949325"/>
            <a:ext cx="82296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chemeClr val="bg1"/>
                </a:solidFill>
                <a:cs typeface="Arial" charset="0"/>
              </a:rPr>
              <a:t>IMPACT OF OIL PRICES ON THE CANADIAN ECONOMY</a:t>
            </a:r>
            <a:endParaRPr lang="en-US" sz="2100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417441"/>
              </p:ext>
            </p:extLst>
          </p:nvPr>
        </p:nvGraphicFramePr>
        <p:xfrm>
          <a:off x="816951" y="1878185"/>
          <a:ext cx="7488832" cy="3888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6385"/>
                <a:gridCol w="1230682"/>
                <a:gridCol w="837911"/>
                <a:gridCol w="837911"/>
                <a:gridCol w="1125943"/>
              </a:tblGrid>
              <a:tr h="52344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Oil Price Impact by Economic Sector, % of GDP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004A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3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Category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6692A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Oil Price, WTI Crude, $US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6692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3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Oil </a:t>
                      </a: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scenario: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6692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$75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6692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$60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6692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$40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6692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$25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6692A6"/>
                    </a:solidFill>
                  </a:tcPr>
                </a:tc>
              </a:tr>
              <a:tr h="373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O&amp;G </a:t>
                      </a:r>
                      <a:r>
                        <a:rPr lang="en-US" sz="1400" b="1" u="none" strike="noStrike" dirty="0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direct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6B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-1.6%</a:t>
                      </a:r>
                      <a:endParaRPr lang="en-US" sz="1400" b="1" i="0" u="none" strike="noStrike">
                        <a:solidFill>
                          <a:schemeClr val="accent5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6B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-2.6%</a:t>
                      </a:r>
                      <a:endParaRPr lang="en-US" sz="1400" b="1" i="0" u="none" strike="noStrike">
                        <a:solidFill>
                          <a:schemeClr val="accent5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6B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-3.8%</a:t>
                      </a:r>
                      <a:endParaRPr lang="en-US" sz="1400" b="1" i="0" u="none" strike="noStrike">
                        <a:solidFill>
                          <a:schemeClr val="accent5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6B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-4.8%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6B6D1"/>
                    </a:solidFill>
                  </a:tcPr>
                </a:tc>
              </a:tr>
              <a:tr h="373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Indirect </a:t>
                      </a:r>
                      <a:r>
                        <a:rPr lang="en-US" sz="1400" b="1" u="none" strike="noStrike" dirty="0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investment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6B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-0.2%</a:t>
                      </a:r>
                      <a:endParaRPr lang="en-US" sz="1400" b="1" i="0" u="none" strike="noStrike">
                        <a:solidFill>
                          <a:schemeClr val="accent5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6B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-0.3%</a:t>
                      </a:r>
                      <a:endParaRPr lang="en-US" sz="1400" b="1" i="0" u="none" strike="noStrike">
                        <a:solidFill>
                          <a:schemeClr val="accent5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6B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-0.4%</a:t>
                      </a:r>
                      <a:endParaRPr lang="en-US" sz="1400" b="1" i="0" u="none" strike="noStrike">
                        <a:solidFill>
                          <a:schemeClr val="accent5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6B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-0.5%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6B6D1"/>
                    </a:solidFill>
                  </a:tcPr>
                </a:tc>
              </a:tr>
              <a:tr h="373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Manufacturing </a:t>
                      </a:r>
                      <a:r>
                        <a:rPr lang="en-US" sz="1400" b="1" u="none" strike="noStrike" dirty="0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(cost)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6B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0.6%</a:t>
                      </a:r>
                      <a:endParaRPr lang="en-US" sz="1400" b="1" i="0" u="none" strike="noStrike">
                        <a:solidFill>
                          <a:schemeClr val="accent5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6B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1.0%</a:t>
                      </a:r>
                      <a:endParaRPr lang="en-US" sz="1400" b="1" i="0" u="none" strike="noStrike">
                        <a:solidFill>
                          <a:schemeClr val="accent5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6B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1.5%</a:t>
                      </a:r>
                      <a:endParaRPr lang="en-US" sz="1400" b="1" i="0" u="none" strike="noStrike">
                        <a:solidFill>
                          <a:schemeClr val="accent5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6B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1.8%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6B6D1"/>
                    </a:solidFill>
                  </a:tcPr>
                </a:tc>
              </a:tr>
              <a:tr h="373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Manufacturing </a:t>
                      </a:r>
                      <a:r>
                        <a:rPr lang="en-US" sz="1400" b="1" u="none" strike="noStrike" dirty="0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(effect of $)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6B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0.7%</a:t>
                      </a:r>
                      <a:endParaRPr lang="en-US" sz="1400" b="1" i="0" u="none" strike="noStrike">
                        <a:solidFill>
                          <a:schemeClr val="accent5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6B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1.2%</a:t>
                      </a:r>
                      <a:endParaRPr lang="en-US" sz="1400" b="1" i="0" u="none" strike="noStrike">
                        <a:solidFill>
                          <a:schemeClr val="accent5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6B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1.8%</a:t>
                      </a:r>
                      <a:endParaRPr lang="en-US" sz="1400" b="1" i="0" u="none" strike="noStrike">
                        <a:solidFill>
                          <a:schemeClr val="accent5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6B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2.2%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6B6D1"/>
                    </a:solidFill>
                  </a:tcPr>
                </a:tc>
              </a:tr>
              <a:tr h="373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Consumer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6B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0.4%</a:t>
                      </a:r>
                      <a:endParaRPr lang="en-US" sz="1400" b="1" i="0" u="none" strike="noStrike">
                        <a:solidFill>
                          <a:schemeClr val="accent5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6B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0.6%</a:t>
                      </a:r>
                      <a:endParaRPr lang="en-US" sz="1400" b="1" i="0" u="none" strike="noStrike">
                        <a:solidFill>
                          <a:schemeClr val="accent5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6B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0.9%</a:t>
                      </a:r>
                      <a:endParaRPr lang="en-US" sz="1400" b="1" i="0" u="none" strike="noStrike">
                        <a:solidFill>
                          <a:schemeClr val="accent5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6B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1.2%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6B6D1"/>
                    </a:solidFill>
                  </a:tcPr>
                </a:tc>
              </a:tr>
              <a:tr h="373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Fiscal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6B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-0.1%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6B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-0.2%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6B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-0.3%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6B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5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-0.4%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6B6D1"/>
                    </a:solidFill>
                  </a:tcPr>
                </a:tc>
              </a:tr>
              <a:tr h="3738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Net </a:t>
                      </a: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impact, % of GDP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6692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-0.16%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6692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-0.26%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6692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-0.39%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6692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-0.48%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6692A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88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82C7FDF5-CD84-C943-9798-A87883C43DC6}" type="slidenum">
              <a:rPr lang="en-US">
                <a:solidFill>
                  <a:schemeClr val="accent1"/>
                </a:solidFill>
                <a:cs typeface="Arial" charset="0"/>
              </a:rPr>
              <a:pPr eaLnBrk="1" hangingPunct="1"/>
              <a:t>17</a:t>
            </a:fld>
            <a:endParaRPr lang="en-US">
              <a:solidFill>
                <a:schemeClr val="accent1"/>
              </a:solidFill>
              <a:cs typeface="Arial" charset="0"/>
            </a:endParaRPr>
          </a:p>
        </p:txBody>
      </p:sp>
      <p:graphicFrame>
        <p:nvGraphicFramePr>
          <p:cNvPr id="2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61373"/>
              </p:ext>
            </p:extLst>
          </p:nvPr>
        </p:nvGraphicFramePr>
        <p:xfrm>
          <a:off x="97927" y="1859794"/>
          <a:ext cx="8963245" cy="4116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8" name="Content Placeholder 4"/>
          <p:cNvSpPr txBox="1">
            <a:spLocks/>
          </p:cNvSpPr>
          <p:nvPr/>
        </p:nvSpPr>
        <p:spPr bwMode="auto">
          <a:xfrm>
            <a:off x="525463" y="1462516"/>
            <a:ext cx="8108174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33363" indent="-2333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indent="0" eaLnBrk="1" hangingPunct="1">
              <a:spcAft>
                <a:spcPts val="300"/>
              </a:spcAft>
              <a:buClr>
                <a:srgbClr val="EF3E42"/>
              </a:buClr>
              <a:buSzPct val="135000"/>
            </a:pPr>
            <a:r>
              <a:rPr lang="en-US" sz="1600" i="1" dirty="0" smtClean="0">
                <a:solidFill>
                  <a:srgbClr val="000000"/>
                </a:solidFill>
                <a:cs typeface="Arial" charset="0"/>
              </a:rPr>
              <a:t>Change in share of merchandise exports to emerging markets, per cent </a:t>
            </a:r>
          </a:p>
          <a:p>
            <a:pPr marL="0" indent="0" eaLnBrk="1" hangingPunct="1">
              <a:spcAft>
                <a:spcPts val="300"/>
              </a:spcAft>
              <a:buClr>
                <a:srgbClr val="EF3E42"/>
              </a:buClr>
              <a:buSzPct val="135000"/>
            </a:pPr>
            <a:r>
              <a:rPr lang="en-US" sz="1400" i="1" dirty="0" smtClean="0">
                <a:solidFill>
                  <a:srgbClr val="000000"/>
                </a:solidFill>
                <a:cs typeface="Arial" charset="0"/>
                <a:sym typeface="Symbol"/>
              </a:rPr>
              <a:t>( </a:t>
            </a:r>
            <a:r>
              <a:rPr lang="en-US" sz="1400" i="1" dirty="0" smtClean="0">
                <a:solidFill>
                  <a:srgbClr val="000000"/>
                </a:solidFill>
                <a:cs typeface="Arial" charset="0"/>
              </a:rPr>
              <a:t>2000, 2014 </a:t>
            </a:r>
            <a:r>
              <a:rPr lang="en-US" sz="1400" i="1" dirty="0" smtClean="0">
                <a:solidFill>
                  <a:srgbClr val="000000"/>
                </a:solidFill>
                <a:cs typeface="Arial" charset="0"/>
                <a:sym typeface="Symbol"/>
              </a:rPr>
              <a:t>)</a:t>
            </a:r>
            <a:endParaRPr lang="en-US" sz="14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389" name="Title 3"/>
          <p:cNvSpPr txBox="1">
            <a:spLocks/>
          </p:cNvSpPr>
          <p:nvPr/>
        </p:nvSpPr>
        <p:spPr bwMode="auto">
          <a:xfrm>
            <a:off x="520700" y="949325"/>
            <a:ext cx="82296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chemeClr val="bg1"/>
                </a:solidFill>
                <a:cs typeface="Arial" charset="0"/>
              </a:rPr>
              <a:t>INDUSTRIAL TRADE DIVERSIFICATION, 2000-2014</a:t>
            </a:r>
            <a:endParaRPr lang="en-US" sz="2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515938" y="5889625"/>
            <a:ext cx="3429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3600" rIns="0" bIns="936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1000" dirty="0">
                <a:solidFill>
                  <a:schemeClr val="accent6"/>
                </a:solidFill>
              </a:rPr>
              <a:t>Source: </a:t>
            </a:r>
            <a:r>
              <a:rPr lang="en-US" sz="1000" dirty="0" smtClean="0">
                <a:solidFill>
                  <a:schemeClr val="accent6"/>
                </a:solidFill>
              </a:rPr>
              <a:t>Statistics Canada</a:t>
            </a:r>
            <a:endParaRPr lang="en-US" sz="1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B85E6-3BE4-7644-869D-265A7A12641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520700" y="949325"/>
            <a:ext cx="82296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chemeClr val="bg1"/>
                </a:solidFill>
                <a:cs typeface="Arial" charset="0"/>
              </a:rPr>
              <a:t>THE GREAT UNWIND: WHO IS VULNERABLE?</a:t>
            </a:r>
            <a:endParaRPr lang="en-US" sz="2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094425" y="5314077"/>
            <a:ext cx="4911774" cy="85491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1-yr Probability of Default</a:t>
            </a:r>
            <a:endParaRPr lang="en-US" sz="2000" b="1" kern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rot="5400000">
            <a:off x="4292712" y="58516"/>
            <a:ext cx="530499" cy="4844958"/>
            <a:chOff x="4239973" y="2067639"/>
            <a:chExt cx="530499" cy="3428268"/>
          </a:xfrm>
        </p:grpSpPr>
        <p:cxnSp>
          <p:nvCxnSpPr>
            <p:cNvPr id="9" name="Straight Arrow Connector 7"/>
            <p:cNvCxnSpPr/>
            <p:nvPr/>
          </p:nvCxnSpPr>
          <p:spPr bwMode="auto">
            <a:xfrm flipV="1">
              <a:off x="4446720" y="3777477"/>
              <a:ext cx="323752" cy="6352"/>
            </a:xfrm>
            <a:prstGeom prst="straightConnector1">
              <a:avLst/>
            </a:prstGeom>
            <a:ln w="50800" cap="rnd">
              <a:solidFill>
                <a:srgbClr val="96B6D1"/>
              </a:solidFill>
              <a:headEnd type="none" w="med" len="sm"/>
              <a:tailEnd type="arrow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7"/>
            <p:cNvCxnSpPr/>
            <p:nvPr/>
          </p:nvCxnSpPr>
          <p:spPr bwMode="auto">
            <a:xfrm rot="5400000">
              <a:off x="3487310" y="4536494"/>
              <a:ext cx="1712076" cy="206749"/>
            </a:xfrm>
            <a:prstGeom prst="bentConnector3">
              <a:avLst>
                <a:gd name="adj1" fmla="val 99941"/>
              </a:avLst>
            </a:prstGeom>
            <a:ln w="50800" cap="rnd">
              <a:solidFill>
                <a:srgbClr val="96B6D1"/>
              </a:solidFill>
              <a:headEnd type="none" w="med" len="sm"/>
              <a:tailEnd type="non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7"/>
            <p:cNvCxnSpPr/>
            <p:nvPr/>
          </p:nvCxnSpPr>
          <p:spPr bwMode="auto">
            <a:xfrm rot="16200000" flipH="1">
              <a:off x="3487417" y="2820195"/>
              <a:ext cx="1709838" cy="204726"/>
            </a:xfrm>
            <a:prstGeom prst="bentConnector3">
              <a:avLst>
                <a:gd name="adj1" fmla="val -6"/>
              </a:avLst>
            </a:prstGeom>
            <a:ln w="50800" cap="rnd">
              <a:solidFill>
                <a:srgbClr val="96B6D1"/>
              </a:solidFill>
              <a:headEnd type="none" w="med" len="sm"/>
              <a:tailEnd type="non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/>
          <p:cNvSpPr/>
          <p:nvPr/>
        </p:nvSpPr>
        <p:spPr bwMode="auto">
          <a:xfrm>
            <a:off x="2093561" y="1593470"/>
            <a:ext cx="4912638" cy="720439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Country Vulnerability Index</a:t>
            </a:r>
            <a:endParaRPr lang="en-US" sz="2000" b="1" kern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515938" y="5889625"/>
            <a:ext cx="3429000" cy="34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3600" rIns="0" bIns="936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1000" dirty="0">
                <a:solidFill>
                  <a:schemeClr val="accent6"/>
                </a:solidFill>
              </a:rPr>
              <a:t>Source: EDC </a:t>
            </a:r>
            <a:r>
              <a:rPr lang="en-US" sz="1000" dirty="0" smtClean="0">
                <a:solidFill>
                  <a:schemeClr val="accent6"/>
                </a:solidFill>
              </a:rPr>
              <a:t>Economics</a:t>
            </a:r>
            <a:endParaRPr lang="en-US" sz="1000" dirty="0">
              <a:solidFill>
                <a:schemeClr val="accent6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094425" y="2532327"/>
            <a:ext cx="4911774" cy="85491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Real credit growth</a:t>
            </a:r>
            <a:endParaRPr lang="en-US" sz="2000" b="1" kern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094425" y="3459577"/>
            <a:ext cx="4911774" cy="85491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C/A Balance, % of GDP </a:t>
            </a:r>
            <a:endParaRPr lang="en-US" sz="2000" b="1" kern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094425" y="4386827"/>
            <a:ext cx="4911774" cy="85491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ysClr val="window" lastClr="FFFFFF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Portfolio Investment Liabilities    </a:t>
            </a:r>
            <a:endParaRPr lang="en-US" sz="2000" b="1" kern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6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26DE7-DB0D-7C4D-A961-EC6F338CA1B2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793537"/>
              </p:ext>
            </p:extLst>
          </p:nvPr>
        </p:nvGraphicFramePr>
        <p:xfrm>
          <a:off x="1054601" y="1635507"/>
          <a:ext cx="7034798" cy="4166434"/>
        </p:xfrm>
        <a:graphic>
          <a:graphicData uri="http://schemas.openxmlformats.org/drawingml/2006/table">
            <a:tbl>
              <a:tblPr/>
              <a:tblGrid>
                <a:gridCol w="3051436"/>
                <a:gridCol w="799972"/>
                <a:gridCol w="1022643"/>
                <a:gridCol w="733994"/>
                <a:gridCol w="717500"/>
                <a:gridCol w="709253"/>
              </a:tblGrid>
              <a:tr h="755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08000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CAD</a:t>
                      </a:r>
                      <a:r>
                        <a:rPr lang="en-US" sz="10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bn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8000" marR="108000" marT="46800" marB="46800" anchor="b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% Share of Total Exports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8000" marR="108000" marT="46800" marB="4680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Export Outlook</a:t>
                      </a:r>
                      <a:r>
                        <a:rPr lang="en-US" sz="10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(% growth)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8000" marR="108000" marT="46800" marB="46800" anchor="b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8000" marR="1080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8000" marR="108000" marT="46800" marB="468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8364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8000" marR="10800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2014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8000" marR="10800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2014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8000" marR="10800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2014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8000" marR="10800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2015 (f)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8000" marR="10800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2016 (f)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8000" marR="10800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83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Newfoundland and Labrador*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8000" marR="10800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13.0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2.6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-14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Prince Edward Island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8000" marR="10800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0.2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Nova Scotia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8000" marR="10800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5.3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New Brunswick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8000" marR="10800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13.0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2.6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-10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-10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Quebec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8000" marR="10800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74.4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15.1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Ontario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8000" marR="10800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177.3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36.1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Manitoba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8000" marR="10800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13.4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2.7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Saskatchewan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8000" marR="10800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35.1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7.1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-5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Alberta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8000" marR="10800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121.4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24.7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-17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841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British Columbia</a:t>
                      </a:r>
                    </a:p>
                  </a:txBody>
                  <a:tcPr marL="108000" marR="10800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35.5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7.2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4A6B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6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8000" marR="10800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2A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491.6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2A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2A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2A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spc="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   </a:t>
                      </a:r>
                      <a:r>
                        <a:rPr lang="en-US" sz="1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22860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2A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2A6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 bwMode="auto">
          <a:xfrm>
            <a:off x="520700" y="949325"/>
            <a:ext cx="82296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chemeClr val="bg1"/>
                </a:solidFill>
                <a:cs typeface="Arial" charset="0"/>
              </a:rPr>
              <a:t>PROVINCIAL EXPORT OVERVIEW</a:t>
            </a:r>
            <a:endParaRPr lang="en-US" sz="2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188389" y="6215521"/>
            <a:ext cx="6894222" cy="83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3600" rIns="0" bIns="936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900" dirty="0" smtClean="0">
                <a:solidFill>
                  <a:schemeClr val="accent6"/>
                </a:solidFill>
              </a:rPr>
              <a:t>Source: Statistics Canada, EDC Economics, 2014 is actual data while 2015 and 2016 are forecast</a:t>
            </a:r>
            <a:br>
              <a:rPr lang="en-US" sz="900" dirty="0" smtClean="0">
                <a:solidFill>
                  <a:schemeClr val="accent6"/>
                </a:solidFill>
              </a:rPr>
            </a:br>
            <a:r>
              <a:rPr lang="en-US" sz="900" dirty="0">
                <a:solidFill>
                  <a:schemeClr val="accent4"/>
                </a:solidFill>
              </a:rPr>
              <a:t>*Includes </a:t>
            </a:r>
            <a:r>
              <a:rPr lang="en-US" sz="900" dirty="0" smtClean="0">
                <a:solidFill>
                  <a:schemeClr val="accent4"/>
                </a:solidFill>
              </a:rPr>
              <a:t>EDC estimate </a:t>
            </a:r>
            <a:r>
              <a:rPr lang="en-US" sz="900" dirty="0">
                <a:solidFill>
                  <a:schemeClr val="accent4"/>
                </a:solidFill>
              </a:rPr>
              <a:t>for crude oil exports (*not included in national total from Statistics Canada)</a:t>
            </a:r>
            <a:endParaRPr lang="en-US" sz="900" i="1" dirty="0">
              <a:solidFill>
                <a:schemeClr val="accent4"/>
              </a:solidFill>
              <a:latin typeface="Arial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endParaRPr lang="en-US" sz="9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B85E6-3BE4-7644-869D-265A7A12641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520700" y="949325"/>
            <a:ext cx="82296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chemeClr val="bg1"/>
                </a:solidFill>
                <a:cs typeface="Arial" charset="0"/>
              </a:rPr>
              <a:t>THE COMMODITY PRICE SLUMP</a:t>
            </a:r>
            <a:endParaRPr lang="en-US" sz="2100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988553"/>
              </p:ext>
            </p:extLst>
          </p:nvPr>
        </p:nvGraphicFramePr>
        <p:xfrm>
          <a:off x="415018" y="1558344"/>
          <a:ext cx="8335282" cy="4631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258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B85E6-3BE4-7644-869D-265A7A12641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4"/>
          <p:cNvSpPr txBox="1">
            <a:spLocks/>
          </p:cNvSpPr>
          <p:nvPr/>
        </p:nvSpPr>
        <p:spPr bwMode="auto">
          <a:xfrm>
            <a:off x="525463" y="1824039"/>
            <a:ext cx="6235700" cy="43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33363" indent="-2333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Aft>
                <a:spcPts val="900"/>
              </a:spcAft>
              <a:buClr>
                <a:srgbClr val="EF3E42"/>
              </a:buClr>
              <a:buSzPct val="135000"/>
              <a:buFont typeface="Arial" charset="0"/>
              <a:buChar char="›"/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(Canadian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exports, by industry, % and CAD)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520700" y="949325"/>
            <a:ext cx="82296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chemeClr val="bg1"/>
                </a:solidFill>
                <a:cs typeface="Arial" charset="0"/>
              </a:rPr>
              <a:t>CANADA-EU CETA: TOP 10 IMPACTS</a:t>
            </a:r>
            <a:endParaRPr lang="en-US" sz="2100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395333"/>
              </p:ext>
            </p:extLst>
          </p:nvPr>
        </p:nvGraphicFramePr>
        <p:xfrm>
          <a:off x="1411702" y="2102745"/>
          <a:ext cx="6320596" cy="4106670"/>
        </p:xfrm>
        <a:graphic>
          <a:graphicData uri="http://schemas.openxmlformats.org/drawingml/2006/table">
            <a:tbl>
              <a:tblPr/>
              <a:tblGrid>
                <a:gridCol w="4070772"/>
                <a:gridCol w="1174126"/>
                <a:gridCol w="1075698"/>
              </a:tblGrid>
              <a:tr h="297158">
                <a:tc gridSpan="3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CHANGE IN BILATERAL EXPORTS, 2014 BASELINE</a:t>
                      </a:r>
                    </a:p>
                  </a:txBody>
                  <a:tcPr marL="126750" marR="126750" marT="59150" marB="5915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17689" marR="17689" marT="17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708">
                <a:tc row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6750" marR="126750" marT="54925" marB="54925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2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FFFFFF"/>
                          </a:solidFill>
                          <a:latin typeface="+mn-lt"/>
                        </a:rPr>
                        <a:t>Cdn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 exports to EU</a:t>
                      </a:r>
                    </a:p>
                  </a:txBody>
                  <a:tcPr marL="126750" marR="126750" marT="54925" marB="54925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708">
                <a:tc vMerge="1"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7689" marR="17689" marT="176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% gain</a:t>
                      </a:r>
                    </a:p>
                  </a:txBody>
                  <a:tcPr marL="126750" marR="126750" marT="54925" marB="54925" anchor="b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$C gain</a:t>
                      </a:r>
                    </a:p>
                  </a:txBody>
                  <a:tcPr marL="126750" marR="126750" marT="54925" marB="54925" anchor="b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8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Processed </a:t>
                      </a:r>
                      <a:r>
                        <a:rPr lang="en-US" sz="1200" b="0" i="0" u="none" strike="noStrike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 foods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 marL="126750" marR="126750" marT="54925" marB="54925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141.7</a:t>
                      </a:r>
                    </a:p>
                  </a:txBody>
                  <a:tcPr marL="126750" marR="126750" marT="54925" marB="54925" anchor="b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1,365</a:t>
                      </a:r>
                    </a:p>
                  </a:txBody>
                  <a:tcPr marL="126750" marR="126750" marT="54925" marB="54925" anchor="b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</a:tr>
              <a:tr h="28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Textiles</a:t>
                      </a:r>
                    </a:p>
                  </a:txBody>
                  <a:tcPr marL="126750" marR="126750" marT="54925" marB="54925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73.6</a:t>
                      </a:r>
                    </a:p>
                  </a:txBody>
                  <a:tcPr marL="126750" marR="126750" marT="54925" marB="54925" anchor="b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115</a:t>
                      </a:r>
                    </a:p>
                  </a:txBody>
                  <a:tcPr marL="126750" marR="126750" marT="54925" marB="54925" anchor="b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</a:tr>
              <a:tr h="28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Petroleum, coal products</a:t>
                      </a:r>
                    </a:p>
                  </a:txBody>
                  <a:tcPr marL="126750" marR="126750" marT="54925" marB="54925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6"/>
                          </a:solidFill>
                          <a:latin typeface="+mn-lt"/>
                        </a:rPr>
                        <a:t>60.2</a:t>
                      </a:r>
                    </a:p>
                  </a:txBody>
                  <a:tcPr marL="126750" marR="126750" marT="54925" marB="54925" anchor="b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605</a:t>
                      </a:r>
                    </a:p>
                  </a:txBody>
                  <a:tcPr marL="126750" marR="126750" marT="54925" marB="54925" anchor="b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</a:tr>
              <a:tr h="28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Wearing apparel</a:t>
                      </a:r>
                    </a:p>
                  </a:txBody>
                  <a:tcPr marL="126750" marR="126750" marT="54925" marB="54925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6"/>
                          </a:solidFill>
                          <a:latin typeface="+mn-lt"/>
                        </a:rPr>
                        <a:t>60.0</a:t>
                      </a:r>
                    </a:p>
                  </a:txBody>
                  <a:tcPr marL="126750" marR="126750" marT="54925" marB="54925" anchor="b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95</a:t>
                      </a:r>
                    </a:p>
                  </a:txBody>
                  <a:tcPr marL="126750" marR="126750" marT="54925" marB="54925" anchor="b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</a:tr>
              <a:tr h="28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Construction</a:t>
                      </a:r>
                    </a:p>
                  </a:txBody>
                  <a:tcPr marL="126750" marR="126750" marT="54925" marB="54925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45.7</a:t>
                      </a:r>
                    </a:p>
                  </a:txBody>
                  <a:tcPr marL="126750" marR="126750" marT="54925" marB="54925" anchor="b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126750" marR="126750" marT="54925" marB="54925" anchor="b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</a:tr>
              <a:tr h="28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Primary agriculture</a:t>
                      </a:r>
                    </a:p>
                  </a:txBody>
                  <a:tcPr marL="126750" marR="126750" marT="54925" marB="54925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41.8</a:t>
                      </a:r>
                    </a:p>
                  </a:txBody>
                  <a:tcPr marL="126750" marR="126750" marT="54925" marB="54925" anchor="b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791</a:t>
                      </a:r>
                    </a:p>
                  </a:txBody>
                  <a:tcPr marL="126750" marR="126750" marT="54925" marB="54925" anchor="b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</a:tr>
              <a:tr h="28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Chemical products</a:t>
                      </a:r>
                    </a:p>
                  </a:txBody>
                  <a:tcPr marL="126750" marR="126750" marT="54925" marB="54925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34.5</a:t>
                      </a:r>
                    </a:p>
                  </a:txBody>
                  <a:tcPr marL="126750" marR="126750" marT="54925" marB="54925" anchor="b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555</a:t>
                      </a:r>
                    </a:p>
                  </a:txBody>
                  <a:tcPr marL="126750" marR="126750" marT="54925" marB="54925" anchor="b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</a:tr>
              <a:tr h="28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Leather products</a:t>
                      </a:r>
                    </a:p>
                  </a:txBody>
                  <a:tcPr marL="126750" marR="126750" marT="54925" marB="54925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33.3</a:t>
                      </a:r>
                    </a:p>
                  </a:txBody>
                  <a:tcPr marL="126750" marR="126750" marT="54925" marB="54925" anchor="b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126750" marR="126750" marT="54925" marB="54925" anchor="b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</a:tr>
              <a:tr h="28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Metals</a:t>
                      </a:r>
                    </a:p>
                  </a:txBody>
                  <a:tcPr marL="126750" marR="126750" marT="54925" marB="54925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29.3</a:t>
                      </a:r>
                    </a:p>
                  </a:txBody>
                  <a:tcPr marL="126750" marR="126750" marT="54925" marB="54925" anchor="b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861</a:t>
                      </a:r>
                    </a:p>
                  </a:txBody>
                  <a:tcPr marL="126750" marR="126750" marT="54925" marB="54925" anchor="b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</a:tr>
              <a:tr h="28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Motor vehicles &amp; parts</a:t>
                      </a:r>
                    </a:p>
                  </a:txBody>
                  <a:tcPr marL="126750" marR="126750" marT="54925" marB="54925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accent6"/>
                          </a:solidFill>
                          <a:latin typeface="+mn-lt"/>
                        </a:rPr>
                        <a:t>28.8</a:t>
                      </a:r>
                    </a:p>
                  </a:txBody>
                  <a:tcPr marL="126750" marR="126750" marT="54925" marB="54925" anchor="b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255</a:t>
                      </a:r>
                    </a:p>
                  </a:txBody>
                  <a:tcPr marL="126750" marR="126750" marT="54925" marB="54925" anchor="b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</a:tr>
              <a:tr h="288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Metal products</a:t>
                      </a:r>
                    </a:p>
                  </a:txBody>
                  <a:tcPr marL="126750" marR="126750" marT="54925" marB="54925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26.7</a:t>
                      </a:r>
                    </a:p>
                  </a:txBody>
                  <a:tcPr marL="126750" marR="126750" marT="54925" marB="54925" anchor="b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61</a:t>
                      </a:r>
                    </a:p>
                  </a:txBody>
                  <a:tcPr marL="126750" marR="126750" marT="54925" marB="54925" anchor="b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3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B85E6-3BE4-7644-869D-265A7A126419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911901"/>
              </p:ext>
            </p:extLst>
          </p:nvPr>
        </p:nvGraphicFramePr>
        <p:xfrm>
          <a:off x="806136" y="2234697"/>
          <a:ext cx="7531727" cy="3560051"/>
        </p:xfrm>
        <a:graphic>
          <a:graphicData uri="http://schemas.openxmlformats.org/drawingml/2006/table">
            <a:tbl>
              <a:tblPr/>
              <a:tblGrid>
                <a:gridCol w="2614343"/>
                <a:gridCol w="1253139"/>
                <a:gridCol w="1126239"/>
                <a:gridCol w="1269003"/>
                <a:gridCol w="1269003"/>
              </a:tblGrid>
              <a:tr h="38248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CHANGE IN BILATERAL EXPORTS, 2014 BASELINE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136452" marR="136452" marT="59129" marB="59129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376" marR="8376" marT="83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376" marR="8376" marT="837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D"/>
                    </a:solidFill>
                  </a:tcPr>
                </a:tc>
              </a:tr>
              <a:tr h="353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36452" marR="136452" marT="59129" marB="5912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92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  </a:t>
                      </a:r>
                      <a:r>
                        <a:rPr lang="en-US" sz="13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Cdn</a:t>
                      </a:r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exports to EU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2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  EU </a:t>
                      </a:r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exports to </a:t>
                      </a:r>
                      <a:r>
                        <a:rPr lang="en-US" sz="1300" b="1" i="0" u="none" strike="noStrike" dirty="0" err="1">
                          <a:solidFill>
                            <a:schemeClr val="bg1"/>
                          </a:solidFill>
                          <a:latin typeface="+mn-lt"/>
                        </a:rPr>
                        <a:t>Cda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2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136452" marR="136452" marT="59129" marB="5912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2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% gain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2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$C gain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2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% </a:t>
                      </a:r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gain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2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$C gain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2A6"/>
                    </a:solidFill>
                  </a:tcPr>
                </a:tc>
              </a:tr>
              <a:tr h="353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Processed foods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141.7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1,365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326.2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5,571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</a:tr>
              <a:tr h="353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Wood products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16.7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72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30.7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235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</a:tr>
              <a:tr h="353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Petroleum, coal products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60.2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605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73.8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359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7B22">
                        <a:alpha val="40000"/>
                      </a:srgbClr>
                    </a:solidFill>
                  </a:tcPr>
                </a:tc>
              </a:tr>
              <a:tr h="353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Metals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63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29.3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63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861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63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19.4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63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56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637">
                        <a:alpha val="40000"/>
                      </a:srgbClr>
                    </a:solidFill>
                  </a:tcPr>
                </a:tc>
              </a:tr>
              <a:tr h="353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Motor vehicles &amp; parts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63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28.8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63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255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63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accent6"/>
                          </a:solidFill>
                          <a:latin typeface="+mn-lt"/>
                        </a:rPr>
                        <a:t>18.3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63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631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637">
                        <a:alpha val="40000"/>
                      </a:srgbClr>
                    </a:solidFill>
                  </a:tcPr>
                </a:tc>
              </a:tr>
              <a:tr h="353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Transport equipment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63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23.1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63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592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63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7.9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63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183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637">
                        <a:alpha val="40000"/>
                      </a:srgbClr>
                    </a:solidFill>
                  </a:tcPr>
                </a:tc>
              </a:tr>
              <a:tr h="35306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Primary agriculture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63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41.8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63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791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63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6.3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63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accent6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136452" marR="136452" marT="59129" marB="59129" anchor="ctr">
                    <a:lnL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9637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525463" y="1824039"/>
            <a:ext cx="6235700" cy="43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33363" indent="-2333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Aft>
                <a:spcPts val="900"/>
              </a:spcAft>
              <a:buClr>
                <a:srgbClr val="EF3E42"/>
              </a:buClr>
              <a:buSzPct val="135000"/>
              <a:buFont typeface="Arial" charset="0"/>
              <a:buChar char="›"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(by industry, % and CAD gains)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520700" y="949325"/>
            <a:ext cx="82296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chemeClr val="bg1"/>
                </a:solidFill>
                <a:cs typeface="Arial" charset="0"/>
              </a:rPr>
              <a:t>CANADA-EU CETA: RISKS, OPPORTUNITIES</a:t>
            </a:r>
            <a:endParaRPr lang="en-US" sz="210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1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B85E6-3BE4-7644-869D-265A7A12641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520700" y="949325"/>
            <a:ext cx="82296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chemeClr val="bg1"/>
                </a:solidFill>
                <a:cs typeface="Arial" charset="0"/>
              </a:rPr>
              <a:t>VOLATILITY, BY THE INDEXES</a:t>
            </a:r>
            <a:endParaRPr lang="en-US" sz="2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525462" y="1824039"/>
            <a:ext cx="7858683" cy="48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33363" indent="-2333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indent="0" eaLnBrk="1" hangingPunct="1">
              <a:spcAft>
                <a:spcPts val="900"/>
              </a:spcAft>
              <a:buClr>
                <a:srgbClr val="EF3E42"/>
              </a:buClr>
              <a:buSzPct val="135000"/>
            </a:pPr>
            <a:r>
              <a:rPr lang="en-US" i="1" dirty="0" smtClean="0">
                <a:solidFill>
                  <a:srgbClr val="000000"/>
                </a:solidFill>
                <a:cs typeface="Arial" charset="0"/>
              </a:rPr>
              <a:t>Indexes of market volatility</a:t>
            </a:r>
            <a:endParaRPr lang="en-US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515938" y="5889625"/>
            <a:ext cx="3429000" cy="34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3600" rIns="0" bIns="936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1000" dirty="0" smtClean="0">
                <a:solidFill>
                  <a:schemeClr val="accent6"/>
                </a:solidFill>
              </a:rPr>
              <a:t>Sources: Census Bureau, </a:t>
            </a:r>
            <a:r>
              <a:rPr lang="en-US" sz="1000" dirty="0" err="1" smtClean="0">
                <a:solidFill>
                  <a:schemeClr val="accent6"/>
                </a:solidFill>
              </a:rPr>
              <a:t>Haver</a:t>
            </a:r>
            <a:r>
              <a:rPr lang="en-US" sz="1000" dirty="0" smtClean="0">
                <a:solidFill>
                  <a:schemeClr val="accent6"/>
                </a:solidFill>
              </a:rPr>
              <a:t> Analytics</a:t>
            </a:r>
            <a:endParaRPr lang="en-US" sz="1000" dirty="0">
              <a:solidFill>
                <a:schemeClr val="accent6"/>
              </a:solidFill>
            </a:endParaRPr>
          </a:p>
        </p:txBody>
      </p:sp>
      <p:graphicFrame>
        <p:nvGraphicFramePr>
          <p:cNvPr id="6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135816"/>
              </p:ext>
            </p:extLst>
          </p:nvPr>
        </p:nvGraphicFramePr>
        <p:xfrm>
          <a:off x="340242" y="2187575"/>
          <a:ext cx="8410058" cy="370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59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B85E6-3BE4-7644-869D-265A7A126419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3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627469"/>
              </p:ext>
            </p:extLst>
          </p:nvPr>
        </p:nvGraphicFramePr>
        <p:xfrm>
          <a:off x="425302" y="2384778"/>
          <a:ext cx="8324998" cy="3049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525463" y="1824038"/>
            <a:ext cx="62357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33363" indent="-2333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indent="0" eaLnBrk="1" hangingPunct="1">
              <a:spcAft>
                <a:spcPts val="900"/>
              </a:spcAft>
              <a:buClr>
                <a:srgbClr val="EF3E42"/>
              </a:buClr>
              <a:buSzPct val="135000"/>
            </a:pPr>
            <a:r>
              <a:rPr lang="en-US" i="1" dirty="0" smtClean="0">
                <a:solidFill>
                  <a:srgbClr val="000000"/>
                </a:solidFill>
                <a:cs typeface="Arial" charset="0"/>
              </a:rPr>
              <a:t>Monthly employment change, ‘000, unemployment rate (%)</a:t>
            </a:r>
            <a:endParaRPr lang="en-US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520700" y="949325"/>
            <a:ext cx="82296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chemeClr val="bg1"/>
                </a:solidFill>
                <a:cs typeface="Arial" charset="0"/>
              </a:rPr>
              <a:t>US EMPLOYMENT: GOING CRITICAL?</a:t>
            </a:r>
            <a:endParaRPr lang="en-US" sz="2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15938" y="5889625"/>
            <a:ext cx="3429000" cy="34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3600" rIns="0" bIns="936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1000" dirty="0">
                <a:solidFill>
                  <a:schemeClr val="accent6"/>
                </a:solidFill>
              </a:rPr>
              <a:t>Sources: US Census Bureau, NAR, </a:t>
            </a:r>
            <a:r>
              <a:rPr lang="en-US" sz="1000" dirty="0" err="1">
                <a:solidFill>
                  <a:schemeClr val="accent6"/>
                </a:solidFill>
              </a:rPr>
              <a:t>Haver</a:t>
            </a:r>
            <a:r>
              <a:rPr lang="en-US" sz="1000" dirty="0">
                <a:solidFill>
                  <a:schemeClr val="accent6"/>
                </a:solidFill>
              </a:rPr>
              <a:t> </a:t>
            </a:r>
            <a:r>
              <a:rPr lang="en-US" sz="1000" dirty="0" smtClean="0">
                <a:solidFill>
                  <a:schemeClr val="accent6"/>
                </a:solidFill>
              </a:rPr>
              <a:t>Analytics</a:t>
            </a:r>
            <a:endParaRPr lang="en-US" sz="1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0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B85E6-3BE4-7644-869D-265A7A12641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520700" y="949325"/>
            <a:ext cx="82296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chemeClr val="bg1"/>
                </a:solidFill>
                <a:cs typeface="Arial" charset="0"/>
              </a:rPr>
              <a:t>EU: RETURNING TO BALANCE?</a:t>
            </a:r>
            <a:endParaRPr lang="en-US" sz="2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515938" y="5889625"/>
            <a:ext cx="3429000" cy="34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3600" rIns="0" bIns="936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1000" dirty="0" smtClean="0">
                <a:solidFill>
                  <a:schemeClr val="accent6"/>
                </a:solidFill>
              </a:rPr>
              <a:t>Sources: Eurostat, </a:t>
            </a:r>
            <a:r>
              <a:rPr lang="en-US" sz="1000" dirty="0" err="1" smtClean="0">
                <a:solidFill>
                  <a:schemeClr val="accent6"/>
                </a:solidFill>
              </a:rPr>
              <a:t>Haver</a:t>
            </a:r>
            <a:r>
              <a:rPr lang="en-US" sz="1000" dirty="0" smtClean="0">
                <a:solidFill>
                  <a:schemeClr val="accent6"/>
                </a:solidFill>
              </a:rPr>
              <a:t> Analytics</a:t>
            </a:r>
            <a:endParaRPr lang="en-US" sz="1000" dirty="0">
              <a:solidFill>
                <a:schemeClr val="accent6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525463" y="1824039"/>
            <a:ext cx="7158878" cy="56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33363" indent="-2333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indent="0" eaLnBrk="1" hangingPunct="1">
              <a:spcAft>
                <a:spcPts val="900"/>
              </a:spcAft>
              <a:buClr>
                <a:srgbClr val="EF3E42"/>
              </a:buClr>
              <a:buSzPct val="135000"/>
            </a:pPr>
            <a:r>
              <a:rPr lang="en-US" i="1" dirty="0" smtClean="0">
                <a:solidFill>
                  <a:srgbClr val="000000"/>
                </a:solidFill>
                <a:cs typeface="Arial" charset="0"/>
              </a:rPr>
              <a:t>EA building permits, all buildings, ‘000 m</a:t>
            </a:r>
            <a:r>
              <a:rPr lang="en-US" i="1" baseline="30000" dirty="0" smtClean="0">
                <a:solidFill>
                  <a:srgbClr val="000000"/>
                </a:solidFill>
                <a:cs typeface="Arial" charset="0"/>
              </a:rPr>
              <a:t>2</a:t>
            </a:r>
          </a:p>
          <a:p>
            <a:pPr marL="0" indent="0" eaLnBrk="1" hangingPunct="1">
              <a:spcAft>
                <a:spcPts val="900"/>
              </a:spcAft>
              <a:buClr>
                <a:srgbClr val="EF3E42"/>
              </a:buClr>
              <a:buSzPct val="135000"/>
            </a:pPr>
            <a:endParaRPr lang="en-US" i="1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10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409479"/>
              </p:ext>
            </p:extLst>
          </p:nvPr>
        </p:nvGraphicFramePr>
        <p:xfrm>
          <a:off x="240992" y="2285041"/>
          <a:ext cx="8669091" cy="3604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684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82C7FDF5-CD84-C943-9798-A87883C43DC6}" type="slidenum">
              <a:rPr lang="en-US">
                <a:solidFill>
                  <a:schemeClr val="accent1"/>
                </a:solidFill>
                <a:cs typeface="Arial" charset="0"/>
              </a:rPr>
              <a:pPr eaLnBrk="1" hangingPunct="1"/>
              <a:t>6</a:t>
            </a:fld>
            <a:endParaRPr lang="en-US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16388" name="Content Placeholder 4"/>
          <p:cNvSpPr txBox="1">
            <a:spLocks/>
          </p:cNvSpPr>
          <p:nvPr/>
        </p:nvSpPr>
        <p:spPr bwMode="auto">
          <a:xfrm>
            <a:off x="525463" y="1824038"/>
            <a:ext cx="6235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33363" indent="-2333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indent="0" eaLnBrk="1" hangingPunct="1">
              <a:spcAft>
                <a:spcPts val="900"/>
              </a:spcAft>
              <a:buClr>
                <a:srgbClr val="EF3E42"/>
              </a:buClr>
              <a:buSzPct val="135000"/>
            </a:pPr>
            <a:r>
              <a:rPr lang="en-US" i="1" dirty="0" smtClean="0">
                <a:solidFill>
                  <a:srgbClr val="000000"/>
                </a:solidFill>
                <a:cs typeface="Arial" charset="0"/>
              </a:rPr>
              <a:t>Trade as a share of GDP, per cent</a:t>
            </a:r>
            <a:endParaRPr lang="en-US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389" name="Title 3"/>
          <p:cNvSpPr txBox="1">
            <a:spLocks/>
          </p:cNvSpPr>
          <p:nvPr/>
        </p:nvSpPr>
        <p:spPr bwMode="auto">
          <a:xfrm>
            <a:off x="520700" y="949325"/>
            <a:ext cx="82296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chemeClr val="bg1"/>
                </a:solidFill>
                <a:cs typeface="Arial" charset="0"/>
              </a:rPr>
              <a:t>CHINA’S TRADE COMEBACK</a:t>
            </a:r>
            <a:endParaRPr lang="en-US" sz="2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515938" y="5889625"/>
            <a:ext cx="4408668" cy="34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3600" rIns="0" bIns="936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1000" dirty="0">
                <a:solidFill>
                  <a:schemeClr val="accent6"/>
                </a:solidFill>
              </a:rPr>
              <a:t>Sources: </a:t>
            </a:r>
            <a:r>
              <a:rPr lang="en-US" sz="1000" dirty="0" smtClean="0">
                <a:solidFill>
                  <a:schemeClr val="accent6"/>
                </a:solidFill>
              </a:rPr>
              <a:t>EIU Country Data, </a:t>
            </a:r>
            <a:r>
              <a:rPr lang="en-US" sz="1000" dirty="0" err="1" smtClean="0">
                <a:solidFill>
                  <a:schemeClr val="accent6"/>
                </a:solidFill>
              </a:rPr>
              <a:t>Haver</a:t>
            </a:r>
            <a:r>
              <a:rPr lang="en-US" sz="1000" dirty="0" smtClean="0">
                <a:solidFill>
                  <a:schemeClr val="accent6"/>
                </a:solidFill>
              </a:rPr>
              <a:t> Analytics</a:t>
            </a:r>
            <a:endParaRPr lang="en-US" sz="1000" dirty="0">
              <a:solidFill>
                <a:schemeClr val="accent6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789875080"/>
              </p:ext>
            </p:extLst>
          </p:nvPr>
        </p:nvGraphicFramePr>
        <p:xfrm>
          <a:off x="329609" y="2187576"/>
          <a:ext cx="8420691" cy="360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78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82C7FDF5-CD84-C943-9798-A87883C43DC6}" type="slidenum">
              <a:rPr lang="en-US">
                <a:solidFill>
                  <a:schemeClr val="accent1"/>
                </a:solidFill>
                <a:cs typeface="Arial" charset="0"/>
              </a:rPr>
              <a:pPr eaLnBrk="1" hangingPunct="1"/>
              <a:t>7</a:t>
            </a:fld>
            <a:endParaRPr lang="en-US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16388" name="Content Placeholder 4"/>
          <p:cNvSpPr txBox="1">
            <a:spLocks/>
          </p:cNvSpPr>
          <p:nvPr/>
        </p:nvSpPr>
        <p:spPr bwMode="auto">
          <a:xfrm>
            <a:off x="525463" y="1824038"/>
            <a:ext cx="6235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33363" indent="-2333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indent="0" eaLnBrk="1" hangingPunct="1">
              <a:spcAft>
                <a:spcPts val="900"/>
              </a:spcAft>
              <a:buClr>
                <a:srgbClr val="EF3E42"/>
              </a:buClr>
              <a:buSzPct val="135000"/>
            </a:pPr>
            <a:r>
              <a:rPr lang="en-US" i="1" dirty="0" smtClean="0">
                <a:solidFill>
                  <a:srgbClr val="000000"/>
                </a:solidFill>
                <a:cs typeface="Arial" charset="0"/>
              </a:rPr>
              <a:t>Trade as a share of GDP, per cent</a:t>
            </a:r>
            <a:endParaRPr lang="en-US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389" name="Title 3"/>
          <p:cNvSpPr txBox="1">
            <a:spLocks/>
          </p:cNvSpPr>
          <p:nvPr/>
        </p:nvSpPr>
        <p:spPr bwMode="auto">
          <a:xfrm>
            <a:off x="520700" y="949325"/>
            <a:ext cx="82296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chemeClr val="bg1"/>
                </a:solidFill>
                <a:cs typeface="Arial" charset="0"/>
              </a:rPr>
              <a:t>CHINA’S TRADE COMEBACK</a:t>
            </a:r>
            <a:endParaRPr lang="en-US" sz="2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515938" y="5889625"/>
            <a:ext cx="4408668" cy="34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3600" rIns="0" bIns="936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1000" dirty="0">
                <a:solidFill>
                  <a:schemeClr val="accent6"/>
                </a:solidFill>
              </a:rPr>
              <a:t>Sources: </a:t>
            </a:r>
            <a:r>
              <a:rPr lang="en-US" sz="1000" dirty="0" smtClean="0">
                <a:solidFill>
                  <a:schemeClr val="accent6"/>
                </a:solidFill>
              </a:rPr>
              <a:t>EIU Country Data, </a:t>
            </a:r>
            <a:r>
              <a:rPr lang="en-US" sz="1000" dirty="0" err="1" smtClean="0">
                <a:solidFill>
                  <a:schemeClr val="accent6"/>
                </a:solidFill>
              </a:rPr>
              <a:t>Haver</a:t>
            </a:r>
            <a:r>
              <a:rPr lang="en-US" sz="1000" dirty="0" smtClean="0">
                <a:solidFill>
                  <a:schemeClr val="accent6"/>
                </a:solidFill>
              </a:rPr>
              <a:t> Analytics</a:t>
            </a:r>
            <a:endParaRPr lang="en-US" sz="1000" dirty="0">
              <a:solidFill>
                <a:schemeClr val="accent6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86689011"/>
              </p:ext>
            </p:extLst>
          </p:nvPr>
        </p:nvGraphicFramePr>
        <p:xfrm>
          <a:off x="329609" y="2187576"/>
          <a:ext cx="8420691" cy="360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427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B85E6-3BE4-7644-869D-265A7A126419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131404"/>
              </p:ext>
            </p:extLst>
          </p:nvPr>
        </p:nvGraphicFramePr>
        <p:xfrm>
          <a:off x="425302" y="2384778"/>
          <a:ext cx="8324998" cy="3049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525463" y="1894934"/>
            <a:ext cx="62357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33363" indent="-2333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indent="0" eaLnBrk="1" hangingPunct="1">
              <a:spcAft>
                <a:spcPts val="900"/>
              </a:spcAft>
              <a:buClr>
                <a:srgbClr val="EF3E42"/>
              </a:buClr>
              <a:buSzPct val="135000"/>
            </a:pPr>
            <a:r>
              <a:rPr lang="en-US" i="1" dirty="0" smtClean="0">
                <a:solidFill>
                  <a:srgbClr val="000000"/>
                </a:solidFill>
                <a:cs typeface="Arial" charset="0"/>
              </a:rPr>
              <a:t>Trade-weighted broad effective exchange rate, 2010 = 100</a:t>
            </a:r>
            <a:endParaRPr lang="en-US" sz="14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520700" y="949325"/>
            <a:ext cx="82296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chemeClr val="bg1"/>
                </a:solidFill>
                <a:cs typeface="Arial" charset="0"/>
              </a:rPr>
              <a:t>CHINA: WHAT’S UP WITH THE RMB?</a:t>
            </a:r>
            <a:endParaRPr lang="en-US" sz="2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15938" y="5889625"/>
            <a:ext cx="3429000" cy="34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3600" rIns="0" bIns="936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1000" dirty="0">
                <a:solidFill>
                  <a:schemeClr val="accent6"/>
                </a:solidFill>
              </a:rPr>
              <a:t>Sources: </a:t>
            </a:r>
            <a:r>
              <a:rPr lang="en-US" sz="1000" dirty="0" smtClean="0">
                <a:solidFill>
                  <a:schemeClr val="accent6"/>
                </a:solidFill>
              </a:rPr>
              <a:t>JP Morgan, </a:t>
            </a:r>
            <a:r>
              <a:rPr lang="en-US" sz="1000" dirty="0" err="1">
                <a:solidFill>
                  <a:schemeClr val="accent6"/>
                </a:solidFill>
              </a:rPr>
              <a:t>Haver</a:t>
            </a:r>
            <a:r>
              <a:rPr lang="en-US" sz="1000" dirty="0">
                <a:solidFill>
                  <a:schemeClr val="accent6"/>
                </a:solidFill>
              </a:rPr>
              <a:t> </a:t>
            </a:r>
            <a:r>
              <a:rPr lang="en-US" sz="1000" dirty="0" smtClean="0">
                <a:solidFill>
                  <a:schemeClr val="accent6"/>
                </a:solidFill>
              </a:rPr>
              <a:t>Analytics</a:t>
            </a:r>
            <a:endParaRPr lang="en-US" sz="1000" dirty="0">
              <a:solidFill>
                <a:schemeClr val="accent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61163" y="2521744"/>
            <a:ext cx="1389856" cy="2614612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lowchart: Delay 59"/>
          <p:cNvSpPr/>
          <p:nvPr/>
        </p:nvSpPr>
        <p:spPr bwMode="auto">
          <a:xfrm>
            <a:off x="5028680" y="2221516"/>
            <a:ext cx="2137735" cy="3124200"/>
          </a:xfrm>
          <a:prstGeom prst="flowChartDelay">
            <a:avLst/>
          </a:prstGeom>
          <a:gradFill flip="none" rotWithShape="1">
            <a:gsLst>
              <a:gs pos="50000">
                <a:srgbClr val="96B6D1"/>
              </a:gs>
              <a:gs pos="0">
                <a:srgbClr val="6692A6"/>
              </a:gs>
              <a:gs pos="100000">
                <a:schemeClr val="bg1">
                  <a:lumMod val="9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grpSp>
        <p:nvGrpSpPr>
          <p:cNvPr id="56" name="Group 50"/>
          <p:cNvGrpSpPr>
            <a:grpSpLocks/>
          </p:cNvGrpSpPr>
          <p:nvPr/>
        </p:nvGrpSpPr>
        <p:grpSpPr bwMode="auto">
          <a:xfrm>
            <a:off x="3908677" y="2217978"/>
            <a:ext cx="2137735" cy="3124200"/>
            <a:chOff x="3581400" y="1371600"/>
            <a:chExt cx="2819400" cy="4495800"/>
          </a:xfrm>
          <a:gradFill flip="none" rotWithShape="1">
            <a:gsLst>
              <a:gs pos="50000">
                <a:srgbClr val="96B6D1"/>
              </a:gs>
              <a:gs pos="0">
                <a:srgbClr val="6692A6"/>
              </a:gs>
              <a:gs pos="100000">
                <a:schemeClr val="bg1">
                  <a:lumMod val="9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</p:grpSpPr>
        <p:sp>
          <p:nvSpPr>
            <p:cNvPr id="57" name="Flowchart: Delay 56"/>
            <p:cNvSpPr/>
            <p:nvPr/>
          </p:nvSpPr>
          <p:spPr>
            <a:xfrm>
              <a:off x="3581400" y="1371600"/>
              <a:ext cx="2819400" cy="4495800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58" name="Right Arrow 57"/>
            <p:cNvSpPr/>
            <p:nvPr/>
          </p:nvSpPr>
          <p:spPr>
            <a:xfrm>
              <a:off x="3618880" y="3201445"/>
              <a:ext cx="2754932" cy="699042"/>
            </a:xfrm>
            <a:prstGeom prst="rightArrow">
              <a:avLst/>
            </a:prstGeom>
            <a:gradFill>
              <a:gsLst>
                <a:gs pos="50000">
                  <a:srgbClr val="96B6D1"/>
                </a:gs>
                <a:gs pos="0">
                  <a:schemeClr val="bg1">
                    <a:lumMod val="95000"/>
                  </a:schemeClr>
                </a:gs>
                <a:gs pos="100000">
                  <a:srgbClr val="004A6B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grpSp>
        <p:nvGrpSpPr>
          <p:cNvPr id="53" name="Group 50"/>
          <p:cNvGrpSpPr>
            <a:grpSpLocks/>
          </p:cNvGrpSpPr>
          <p:nvPr/>
        </p:nvGrpSpPr>
        <p:grpSpPr bwMode="auto">
          <a:xfrm>
            <a:off x="3373489" y="2225073"/>
            <a:ext cx="2137735" cy="3124200"/>
            <a:chOff x="3581400" y="1371600"/>
            <a:chExt cx="2819400" cy="4495800"/>
          </a:xfrm>
          <a:gradFill flip="none" rotWithShape="1">
            <a:gsLst>
              <a:gs pos="50000">
                <a:srgbClr val="96B6D1"/>
              </a:gs>
              <a:gs pos="0">
                <a:srgbClr val="6692A6"/>
              </a:gs>
              <a:gs pos="100000">
                <a:schemeClr val="bg1">
                  <a:lumMod val="9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</p:grpSpPr>
        <p:sp>
          <p:nvSpPr>
            <p:cNvPr id="54" name="Flowchart: Delay 53"/>
            <p:cNvSpPr/>
            <p:nvPr/>
          </p:nvSpPr>
          <p:spPr>
            <a:xfrm>
              <a:off x="3581400" y="1371600"/>
              <a:ext cx="2819400" cy="4495800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55" name="Right Arrow 54"/>
            <p:cNvSpPr/>
            <p:nvPr/>
          </p:nvSpPr>
          <p:spPr>
            <a:xfrm>
              <a:off x="3618880" y="3201445"/>
              <a:ext cx="2754932" cy="699042"/>
            </a:xfrm>
            <a:prstGeom prst="rightArrow">
              <a:avLst/>
            </a:prstGeom>
            <a:gradFill>
              <a:gsLst>
                <a:gs pos="50000">
                  <a:srgbClr val="96B6D1"/>
                </a:gs>
                <a:gs pos="0">
                  <a:schemeClr val="bg1">
                    <a:lumMod val="95000"/>
                  </a:schemeClr>
                </a:gs>
                <a:gs pos="100000">
                  <a:srgbClr val="004A6B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grpSp>
        <p:nvGrpSpPr>
          <p:cNvPr id="31" name="Group 50"/>
          <p:cNvGrpSpPr>
            <a:grpSpLocks/>
          </p:cNvGrpSpPr>
          <p:nvPr/>
        </p:nvGrpSpPr>
        <p:grpSpPr bwMode="auto">
          <a:xfrm>
            <a:off x="2774503" y="2221535"/>
            <a:ext cx="2137735" cy="3124200"/>
            <a:chOff x="3581400" y="1371600"/>
            <a:chExt cx="2819400" cy="4495800"/>
          </a:xfrm>
          <a:gradFill flip="none" rotWithShape="1">
            <a:gsLst>
              <a:gs pos="50000">
                <a:srgbClr val="96B6D1"/>
              </a:gs>
              <a:gs pos="0">
                <a:srgbClr val="6692A6"/>
              </a:gs>
              <a:gs pos="100000">
                <a:schemeClr val="bg1">
                  <a:lumMod val="95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</p:grpSpPr>
        <p:sp>
          <p:nvSpPr>
            <p:cNvPr id="32" name="Flowchart: Delay 31"/>
            <p:cNvSpPr/>
            <p:nvPr/>
          </p:nvSpPr>
          <p:spPr>
            <a:xfrm>
              <a:off x="3581400" y="1371600"/>
              <a:ext cx="2819400" cy="4495800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3618880" y="3201445"/>
              <a:ext cx="2754932" cy="699042"/>
            </a:xfrm>
            <a:prstGeom prst="rightArrow">
              <a:avLst/>
            </a:prstGeom>
            <a:gradFill>
              <a:gsLst>
                <a:gs pos="50000">
                  <a:srgbClr val="96B6D1"/>
                </a:gs>
                <a:gs pos="0">
                  <a:schemeClr val="bg1">
                    <a:lumMod val="95000"/>
                  </a:schemeClr>
                </a:gs>
                <a:gs pos="100000">
                  <a:srgbClr val="004A6B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B85E6-3BE4-7644-869D-265A7A12641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520700" y="949325"/>
            <a:ext cx="82296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100" dirty="0" smtClean="0">
                <a:solidFill>
                  <a:schemeClr val="bg1"/>
                </a:solidFill>
                <a:cs typeface="Arial" charset="0"/>
              </a:rPr>
              <a:t>EXCESS LIQUIDITY: DISTORTIONS?</a:t>
            </a:r>
            <a:endParaRPr lang="en-US" sz="2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3113" y="42497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515938" y="5889625"/>
            <a:ext cx="3429000" cy="34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3600" rIns="0" bIns="936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defRPr/>
            </a:pPr>
            <a:r>
              <a:rPr lang="en-US" sz="1000" dirty="0">
                <a:solidFill>
                  <a:schemeClr val="accent6"/>
                </a:solidFill>
              </a:rPr>
              <a:t>Source: EDC </a:t>
            </a:r>
            <a:r>
              <a:rPr lang="en-US" sz="1000" dirty="0" smtClean="0">
                <a:solidFill>
                  <a:schemeClr val="accent6"/>
                </a:solidFill>
              </a:rPr>
              <a:t>Economics</a:t>
            </a:r>
            <a:endParaRPr lang="en-US" sz="1000" dirty="0">
              <a:solidFill>
                <a:schemeClr val="accent6"/>
              </a:solidFill>
            </a:endParaRPr>
          </a:p>
        </p:txBody>
      </p:sp>
      <p:grpSp>
        <p:nvGrpSpPr>
          <p:cNvPr id="28" name="Group 33"/>
          <p:cNvGrpSpPr>
            <a:grpSpLocks/>
          </p:cNvGrpSpPr>
          <p:nvPr/>
        </p:nvGrpSpPr>
        <p:grpSpPr bwMode="auto">
          <a:xfrm rot="21048087">
            <a:off x="6008344" y="1667973"/>
            <a:ext cx="2206625" cy="535645"/>
            <a:chOff x="6096000" y="1824316"/>
            <a:chExt cx="2206170" cy="824754"/>
          </a:xfrm>
          <a:solidFill>
            <a:srgbClr val="6692A6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9" name="Rounded Rectangle 28"/>
            <p:cNvSpPr/>
            <p:nvPr/>
          </p:nvSpPr>
          <p:spPr>
            <a:xfrm>
              <a:off x="6179454" y="1824316"/>
              <a:ext cx="2057400" cy="824754"/>
            </a:xfrm>
            <a:prstGeom prst="round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6096000" y="1923230"/>
              <a:ext cx="2206170" cy="568675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  <a:sp3d>
              <a:bevelT w="139700" h="1397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Stock</a:t>
              </a:r>
              <a:r>
                <a:rPr 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</a:rPr>
                <a:t> </a:t>
              </a:r>
              <a:r>
                <a:rPr lang="en-US" dirty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Market</a:t>
              </a:r>
            </a:p>
          </p:txBody>
        </p:sp>
      </p:grpSp>
      <p:grpSp>
        <p:nvGrpSpPr>
          <p:cNvPr id="35" name="Group 29"/>
          <p:cNvGrpSpPr>
            <a:grpSpLocks/>
          </p:cNvGrpSpPr>
          <p:nvPr/>
        </p:nvGrpSpPr>
        <p:grpSpPr bwMode="auto">
          <a:xfrm>
            <a:off x="671033" y="3926963"/>
            <a:ext cx="2227263" cy="1587500"/>
            <a:chOff x="660400" y="3733800"/>
            <a:chExt cx="2227263" cy="1663700"/>
          </a:xfrm>
          <a:solidFill>
            <a:schemeClr val="accent1">
              <a:alpha val="65000"/>
            </a:schemeClr>
          </a:solidFill>
        </p:grpSpPr>
        <p:sp>
          <p:nvSpPr>
            <p:cNvPr id="36" name="Flowchart: Magnetic Disk 35"/>
            <p:cNvSpPr/>
            <p:nvPr/>
          </p:nvSpPr>
          <p:spPr>
            <a:xfrm>
              <a:off x="660400" y="3733800"/>
              <a:ext cx="2209800" cy="1663700"/>
            </a:xfrm>
            <a:prstGeom prst="flowChartMagneticDisk">
              <a:avLst/>
            </a:prstGeom>
            <a:solidFill>
              <a:srgbClr val="6692A6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37" name="TextBox 37"/>
            <p:cNvSpPr txBox="1">
              <a:spLocks noChangeArrowheads="1"/>
            </p:cNvSpPr>
            <p:nvPr/>
          </p:nvSpPr>
          <p:spPr bwMode="auto">
            <a:xfrm>
              <a:off x="682625" y="4459139"/>
              <a:ext cx="2205038" cy="870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chemeClr val="bg1"/>
                  </a:solidFill>
                </a:rPr>
                <a:t>Cash already in the system</a:t>
              </a:r>
            </a:p>
          </p:txBody>
        </p:sp>
      </p:grpSp>
      <p:grpSp>
        <p:nvGrpSpPr>
          <p:cNvPr id="38" name="Group 29"/>
          <p:cNvGrpSpPr>
            <a:grpSpLocks/>
          </p:cNvGrpSpPr>
          <p:nvPr/>
        </p:nvGrpSpPr>
        <p:grpSpPr bwMode="auto">
          <a:xfrm>
            <a:off x="668337" y="2827348"/>
            <a:ext cx="2227263" cy="1676400"/>
            <a:chOff x="660400" y="3733801"/>
            <a:chExt cx="2227263" cy="1756867"/>
          </a:xfrm>
          <a:solidFill>
            <a:srgbClr val="6692A6"/>
          </a:solidFill>
        </p:grpSpPr>
        <p:sp>
          <p:nvSpPr>
            <p:cNvPr id="39" name="Flowchart: Magnetic Disk 38"/>
            <p:cNvSpPr/>
            <p:nvPr/>
          </p:nvSpPr>
          <p:spPr>
            <a:xfrm>
              <a:off x="660400" y="3733801"/>
              <a:ext cx="2209800" cy="1756867"/>
            </a:xfrm>
            <a:prstGeom prst="flowChartMagneticDisk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40" name="TextBox 37"/>
            <p:cNvSpPr txBox="1">
              <a:spLocks noChangeArrowheads="1"/>
            </p:cNvSpPr>
            <p:nvPr/>
          </p:nvSpPr>
          <p:spPr bwMode="auto">
            <a:xfrm>
              <a:off x="682625" y="4460067"/>
              <a:ext cx="2205038" cy="870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chemeClr val="bg1"/>
                  </a:solidFill>
                </a:rPr>
                <a:t>Cash </a:t>
              </a:r>
              <a:r>
                <a:rPr lang="en-US" b="1" dirty="0" smtClean="0">
                  <a:solidFill>
                    <a:schemeClr val="bg1"/>
                  </a:solidFill>
                </a:rPr>
                <a:t>hoarding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32"/>
          <p:cNvGrpSpPr>
            <a:grpSpLocks/>
          </p:cNvGrpSpPr>
          <p:nvPr/>
        </p:nvGrpSpPr>
        <p:grpSpPr bwMode="auto">
          <a:xfrm>
            <a:off x="671033" y="2098163"/>
            <a:ext cx="2235200" cy="1295400"/>
            <a:chOff x="660400" y="1981200"/>
            <a:chExt cx="2235200" cy="1295400"/>
          </a:xfrm>
          <a:solidFill>
            <a:schemeClr val="accent1"/>
          </a:solidFill>
        </p:grpSpPr>
        <p:sp>
          <p:nvSpPr>
            <p:cNvPr id="42" name="Flowchart: Magnetic Disk 41"/>
            <p:cNvSpPr/>
            <p:nvPr/>
          </p:nvSpPr>
          <p:spPr>
            <a:xfrm>
              <a:off x="660400" y="1981200"/>
              <a:ext cx="2209800" cy="1295400"/>
            </a:xfrm>
            <a:prstGeom prst="flowChartMagneticDisk">
              <a:avLst/>
            </a:prstGeom>
            <a:solidFill>
              <a:srgbClr val="6692A6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43" name="TextBox 38"/>
            <p:cNvSpPr txBox="1">
              <a:spLocks noChangeArrowheads="1"/>
            </p:cNvSpPr>
            <p:nvPr/>
          </p:nvSpPr>
          <p:spPr bwMode="auto">
            <a:xfrm>
              <a:off x="688975" y="2417309"/>
              <a:ext cx="2206625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chemeClr val="bg1"/>
                  </a:solidFill>
                </a:rPr>
                <a:t>Cash injection</a:t>
              </a:r>
            </a:p>
          </p:txBody>
        </p:sp>
      </p:grpSp>
      <p:grpSp>
        <p:nvGrpSpPr>
          <p:cNvPr id="59" name="Group 33"/>
          <p:cNvGrpSpPr>
            <a:grpSpLocks/>
          </p:cNvGrpSpPr>
          <p:nvPr/>
        </p:nvGrpSpPr>
        <p:grpSpPr bwMode="auto">
          <a:xfrm rot="21153965">
            <a:off x="6149654" y="2256934"/>
            <a:ext cx="2206625" cy="535645"/>
            <a:chOff x="6096000" y="1824316"/>
            <a:chExt cx="2206170" cy="824754"/>
          </a:xfrm>
          <a:solidFill>
            <a:srgbClr val="6692A6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61" name="Rounded Rectangle 60"/>
            <p:cNvSpPr/>
            <p:nvPr/>
          </p:nvSpPr>
          <p:spPr>
            <a:xfrm>
              <a:off x="6179454" y="1824316"/>
              <a:ext cx="2057400" cy="824754"/>
            </a:xfrm>
            <a:prstGeom prst="round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2" name="TextBox 61"/>
            <p:cNvSpPr txBox="1">
              <a:spLocks noChangeArrowheads="1"/>
            </p:cNvSpPr>
            <p:nvPr/>
          </p:nvSpPr>
          <p:spPr bwMode="auto">
            <a:xfrm>
              <a:off x="6096000" y="1923230"/>
              <a:ext cx="2206170" cy="568675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  <a:sp3d>
              <a:bevelT w="139700" h="1397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Currencies</a:t>
              </a:r>
              <a:endParaRPr 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3" name="Group 33"/>
          <p:cNvGrpSpPr>
            <a:grpSpLocks/>
          </p:cNvGrpSpPr>
          <p:nvPr/>
        </p:nvGrpSpPr>
        <p:grpSpPr bwMode="auto">
          <a:xfrm rot="21330772">
            <a:off x="6239404" y="2870271"/>
            <a:ext cx="2206625" cy="535645"/>
            <a:chOff x="6096000" y="1824316"/>
            <a:chExt cx="2206170" cy="824754"/>
          </a:xfrm>
          <a:solidFill>
            <a:srgbClr val="6692A6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64" name="Rounded Rectangle 63"/>
            <p:cNvSpPr/>
            <p:nvPr/>
          </p:nvSpPr>
          <p:spPr>
            <a:xfrm>
              <a:off x="6179454" y="1824316"/>
              <a:ext cx="2057400" cy="824754"/>
            </a:xfrm>
            <a:prstGeom prst="round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5" name="TextBox 64"/>
            <p:cNvSpPr txBox="1">
              <a:spLocks noChangeArrowheads="1"/>
            </p:cNvSpPr>
            <p:nvPr/>
          </p:nvSpPr>
          <p:spPr bwMode="auto">
            <a:xfrm>
              <a:off x="6096000" y="1923230"/>
              <a:ext cx="2206170" cy="568675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  <a:sp3d>
              <a:bevelT w="139700" h="1397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Sovereign Debt</a:t>
              </a:r>
              <a:endParaRPr 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6" name="Group 33"/>
          <p:cNvGrpSpPr>
            <a:grpSpLocks/>
          </p:cNvGrpSpPr>
          <p:nvPr/>
        </p:nvGrpSpPr>
        <p:grpSpPr bwMode="auto">
          <a:xfrm rot="727103">
            <a:off x="6097188" y="5414731"/>
            <a:ext cx="2206625" cy="535645"/>
            <a:chOff x="6096000" y="1824316"/>
            <a:chExt cx="2206170" cy="824754"/>
          </a:xfrm>
          <a:solidFill>
            <a:srgbClr val="6692A6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67" name="Rounded Rectangle 66"/>
            <p:cNvSpPr/>
            <p:nvPr/>
          </p:nvSpPr>
          <p:spPr>
            <a:xfrm>
              <a:off x="6179454" y="1824316"/>
              <a:ext cx="2057400" cy="824754"/>
            </a:xfrm>
            <a:prstGeom prst="round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8" name="TextBox 67"/>
            <p:cNvSpPr txBox="1">
              <a:spLocks noChangeArrowheads="1"/>
            </p:cNvSpPr>
            <p:nvPr/>
          </p:nvSpPr>
          <p:spPr bwMode="auto">
            <a:xfrm>
              <a:off x="6096000" y="1923230"/>
              <a:ext cx="2206170" cy="568675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  <a:sp3d>
              <a:bevelT w="139700" h="1397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Commodities</a:t>
              </a:r>
              <a:endParaRPr 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0" name="Group 33"/>
          <p:cNvGrpSpPr>
            <a:grpSpLocks/>
          </p:cNvGrpSpPr>
          <p:nvPr/>
        </p:nvGrpSpPr>
        <p:grpSpPr bwMode="auto">
          <a:xfrm>
            <a:off x="6290424" y="3523958"/>
            <a:ext cx="2206625" cy="535645"/>
            <a:chOff x="6096000" y="1824316"/>
            <a:chExt cx="2206170" cy="824754"/>
          </a:xfrm>
          <a:solidFill>
            <a:srgbClr val="6692A6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71" name="Rounded Rectangle 70"/>
            <p:cNvSpPr/>
            <p:nvPr/>
          </p:nvSpPr>
          <p:spPr>
            <a:xfrm>
              <a:off x="6179454" y="1824316"/>
              <a:ext cx="2057400" cy="824754"/>
            </a:xfrm>
            <a:prstGeom prst="round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2" name="TextBox 71"/>
            <p:cNvSpPr txBox="1">
              <a:spLocks noChangeArrowheads="1"/>
            </p:cNvSpPr>
            <p:nvPr/>
          </p:nvSpPr>
          <p:spPr bwMode="auto">
            <a:xfrm>
              <a:off x="6096000" y="1923230"/>
              <a:ext cx="2206170" cy="568675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  <a:sp3d>
              <a:bevelT w="139700" h="1397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Corporate Bonds</a:t>
              </a:r>
              <a:endParaRPr 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3" name="Group 33"/>
          <p:cNvGrpSpPr>
            <a:grpSpLocks/>
          </p:cNvGrpSpPr>
          <p:nvPr/>
        </p:nvGrpSpPr>
        <p:grpSpPr bwMode="auto">
          <a:xfrm rot="193908">
            <a:off x="6274365" y="4154614"/>
            <a:ext cx="2206625" cy="535645"/>
            <a:chOff x="6095998" y="1824316"/>
            <a:chExt cx="2206170" cy="824754"/>
          </a:xfrm>
          <a:solidFill>
            <a:srgbClr val="6692A6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74" name="Rounded Rectangle 73"/>
            <p:cNvSpPr/>
            <p:nvPr/>
          </p:nvSpPr>
          <p:spPr>
            <a:xfrm>
              <a:off x="6179454" y="1824316"/>
              <a:ext cx="2057400" cy="824754"/>
            </a:xfrm>
            <a:prstGeom prst="round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5" name="TextBox 74"/>
            <p:cNvSpPr txBox="1">
              <a:spLocks noChangeArrowheads="1"/>
            </p:cNvSpPr>
            <p:nvPr/>
          </p:nvSpPr>
          <p:spPr bwMode="auto">
            <a:xfrm>
              <a:off x="6095998" y="1923230"/>
              <a:ext cx="2206170" cy="568675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  <a:sp3d>
              <a:bevelT w="139700" h="1397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‘Dodgy’ loans</a:t>
              </a:r>
              <a:endParaRPr 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6" name="Group 33"/>
          <p:cNvGrpSpPr>
            <a:grpSpLocks/>
          </p:cNvGrpSpPr>
          <p:nvPr/>
        </p:nvGrpSpPr>
        <p:grpSpPr bwMode="auto">
          <a:xfrm rot="417899">
            <a:off x="6213327" y="4788883"/>
            <a:ext cx="2206625" cy="535645"/>
            <a:chOff x="6096000" y="1824316"/>
            <a:chExt cx="2206170" cy="824754"/>
          </a:xfrm>
          <a:solidFill>
            <a:srgbClr val="6692A6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77" name="Rounded Rectangle 76"/>
            <p:cNvSpPr/>
            <p:nvPr/>
          </p:nvSpPr>
          <p:spPr>
            <a:xfrm>
              <a:off x="6179454" y="1824316"/>
              <a:ext cx="2057400" cy="824754"/>
            </a:xfrm>
            <a:prstGeom prst="round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8" name="TextBox 77"/>
            <p:cNvSpPr txBox="1">
              <a:spLocks noChangeArrowheads="1"/>
            </p:cNvSpPr>
            <p:nvPr/>
          </p:nvSpPr>
          <p:spPr bwMode="auto">
            <a:xfrm>
              <a:off x="6096000" y="1923230"/>
              <a:ext cx="2206170" cy="568675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  <a:sp3d>
              <a:bevelT w="139700" h="1397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Corporate Bonds</a:t>
              </a:r>
              <a:endParaRPr lang="en-US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099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theme/theme1.xml><?xml version="1.0" encoding="utf-8"?>
<a:theme xmlns:a="http://schemas.openxmlformats.org/drawingml/2006/main" name="EDC0062_PPT_One_Line_Title_v08">
  <a:themeElements>
    <a:clrScheme name="Custom 8">
      <a:dk1>
        <a:srgbClr val="717073"/>
      </a:dk1>
      <a:lt1>
        <a:sysClr val="window" lastClr="FFFFFF"/>
      </a:lt1>
      <a:dk2>
        <a:srgbClr val="003A52"/>
      </a:dk2>
      <a:lt2>
        <a:srgbClr val="EEECE1"/>
      </a:lt2>
      <a:accent1>
        <a:srgbClr val="004A6B"/>
      </a:accent1>
      <a:accent2>
        <a:srgbClr val="6692A6"/>
      </a:accent2>
      <a:accent3>
        <a:srgbClr val="EF3E42"/>
      </a:accent3>
      <a:accent4>
        <a:srgbClr val="000000"/>
      </a:accent4>
      <a:accent5>
        <a:srgbClr val="000000"/>
      </a:accent5>
      <a:accent6>
        <a:srgbClr val="000000"/>
      </a:accent6>
      <a:hlink>
        <a:srgbClr val="5884A1"/>
      </a:hlink>
      <a:folHlink>
        <a:srgbClr val="003A5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DC 1">
    <a:dk1>
      <a:srgbClr val="717073"/>
    </a:dk1>
    <a:lt1>
      <a:sysClr val="window" lastClr="FFFFFF"/>
    </a:lt1>
    <a:dk2>
      <a:srgbClr val="003A52"/>
    </a:dk2>
    <a:lt2>
      <a:srgbClr val="EEECE1"/>
    </a:lt2>
    <a:accent1>
      <a:srgbClr val="004A6B"/>
    </a:accent1>
    <a:accent2>
      <a:srgbClr val="6692A6"/>
    </a:accent2>
    <a:accent3>
      <a:srgbClr val="EF3E42"/>
    </a:accent3>
    <a:accent4>
      <a:srgbClr val="000000"/>
    </a:accent4>
    <a:accent5>
      <a:srgbClr val="000000"/>
    </a:accent5>
    <a:accent6>
      <a:srgbClr val="000000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DC 1">
    <a:dk1>
      <a:srgbClr val="717073"/>
    </a:dk1>
    <a:lt1>
      <a:sysClr val="window" lastClr="FFFFFF"/>
    </a:lt1>
    <a:dk2>
      <a:srgbClr val="003A52"/>
    </a:dk2>
    <a:lt2>
      <a:srgbClr val="EEECE1"/>
    </a:lt2>
    <a:accent1>
      <a:srgbClr val="004A6B"/>
    </a:accent1>
    <a:accent2>
      <a:srgbClr val="6692A6"/>
    </a:accent2>
    <a:accent3>
      <a:srgbClr val="EF3E42"/>
    </a:accent3>
    <a:accent4>
      <a:srgbClr val="000000"/>
    </a:accent4>
    <a:accent5>
      <a:srgbClr val="000000"/>
    </a:accent5>
    <a:accent6>
      <a:srgbClr val="000000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DC 1">
    <a:dk1>
      <a:srgbClr val="717073"/>
    </a:dk1>
    <a:lt1>
      <a:sysClr val="window" lastClr="FFFFFF"/>
    </a:lt1>
    <a:dk2>
      <a:srgbClr val="003A52"/>
    </a:dk2>
    <a:lt2>
      <a:srgbClr val="EEECE1"/>
    </a:lt2>
    <a:accent1>
      <a:srgbClr val="004A6B"/>
    </a:accent1>
    <a:accent2>
      <a:srgbClr val="6692A6"/>
    </a:accent2>
    <a:accent3>
      <a:srgbClr val="EF3E42"/>
    </a:accent3>
    <a:accent4>
      <a:srgbClr val="000000"/>
    </a:accent4>
    <a:accent5>
      <a:srgbClr val="000000"/>
    </a:accent5>
    <a:accent6>
      <a:srgbClr val="000000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DC 1">
    <a:dk1>
      <a:srgbClr val="717073"/>
    </a:dk1>
    <a:lt1>
      <a:sysClr val="window" lastClr="FFFFFF"/>
    </a:lt1>
    <a:dk2>
      <a:srgbClr val="003A52"/>
    </a:dk2>
    <a:lt2>
      <a:srgbClr val="EEECE1"/>
    </a:lt2>
    <a:accent1>
      <a:srgbClr val="004A6B"/>
    </a:accent1>
    <a:accent2>
      <a:srgbClr val="6692A6"/>
    </a:accent2>
    <a:accent3>
      <a:srgbClr val="EF3E42"/>
    </a:accent3>
    <a:accent4>
      <a:srgbClr val="000000"/>
    </a:accent4>
    <a:accent5>
      <a:srgbClr val="000000"/>
    </a:accent5>
    <a:accent6>
      <a:srgbClr val="000000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DC 1">
    <a:dk1>
      <a:srgbClr val="717073"/>
    </a:dk1>
    <a:lt1>
      <a:sysClr val="window" lastClr="FFFFFF"/>
    </a:lt1>
    <a:dk2>
      <a:srgbClr val="003A52"/>
    </a:dk2>
    <a:lt2>
      <a:srgbClr val="EEECE1"/>
    </a:lt2>
    <a:accent1>
      <a:srgbClr val="004A6B"/>
    </a:accent1>
    <a:accent2>
      <a:srgbClr val="6692A6"/>
    </a:accent2>
    <a:accent3>
      <a:srgbClr val="EF3E42"/>
    </a:accent3>
    <a:accent4>
      <a:srgbClr val="000000"/>
    </a:accent4>
    <a:accent5>
      <a:srgbClr val="000000"/>
    </a:accent5>
    <a:accent6>
      <a:srgbClr val="000000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DC 1">
    <a:dk1>
      <a:srgbClr val="717073"/>
    </a:dk1>
    <a:lt1>
      <a:sysClr val="window" lastClr="FFFFFF"/>
    </a:lt1>
    <a:dk2>
      <a:srgbClr val="003A52"/>
    </a:dk2>
    <a:lt2>
      <a:srgbClr val="EEECE1"/>
    </a:lt2>
    <a:accent1>
      <a:srgbClr val="004A6B"/>
    </a:accent1>
    <a:accent2>
      <a:srgbClr val="6692A6"/>
    </a:accent2>
    <a:accent3>
      <a:srgbClr val="EF3E42"/>
    </a:accent3>
    <a:accent4>
      <a:srgbClr val="000000"/>
    </a:accent4>
    <a:accent5>
      <a:srgbClr val="000000"/>
    </a:accent5>
    <a:accent6>
      <a:srgbClr val="000000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DC 1">
    <a:dk1>
      <a:srgbClr val="717073"/>
    </a:dk1>
    <a:lt1>
      <a:sysClr val="window" lastClr="FFFFFF"/>
    </a:lt1>
    <a:dk2>
      <a:srgbClr val="003A52"/>
    </a:dk2>
    <a:lt2>
      <a:srgbClr val="EEECE1"/>
    </a:lt2>
    <a:accent1>
      <a:srgbClr val="004A6B"/>
    </a:accent1>
    <a:accent2>
      <a:srgbClr val="6692A6"/>
    </a:accent2>
    <a:accent3>
      <a:srgbClr val="EF3E42"/>
    </a:accent3>
    <a:accent4>
      <a:srgbClr val="000000"/>
    </a:accent4>
    <a:accent5>
      <a:srgbClr val="000000"/>
    </a:accent5>
    <a:accent6>
      <a:srgbClr val="000000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DC 1">
    <a:dk1>
      <a:srgbClr val="717073"/>
    </a:dk1>
    <a:lt1>
      <a:sysClr val="window" lastClr="FFFFFF"/>
    </a:lt1>
    <a:dk2>
      <a:srgbClr val="003A52"/>
    </a:dk2>
    <a:lt2>
      <a:srgbClr val="EEECE1"/>
    </a:lt2>
    <a:accent1>
      <a:srgbClr val="004A6B"/>
    </a:accent1>
    <a:accent2>
      <a:srgbClr val="6692A6"/>
    </a:accent2>
    <a:accent3>
      <a:srgbClr val="EF3E42"/>
    </a:accent3>
    <a:accent4>
      <a:srgbClr val="000000"/>
    </a:accent4>
    <a:accent5>
      <a:srgbClr val="000000"/>
    </a:accent5>
    <a:accent6>
      <a:srgbClr val="000000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24714</TotalTime>
  <Words>1028</Words>
  <Application>Microsoft Office PowerPoint</Application>
  <PresentationFormat>On-screen Show (4:3)</PresentationFormat>
  <Paragraphs>336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EDC0062_PPT_One_Line_Title_v08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Cundari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CONSECTETUER ADIP</dc:title>
  <dc:creator>Peter Hall</dc:creator>
  <cp:lastModifiedBy>Hall, Peter G</cp:lastModifiedBy>
  <cp:revision>516</cp:revision>
  <dcterms:created xsi:type="dcterms:W3CDTF">2013-12-20T18:47:23Z</dcterms:created>
  <dcterms:modified xsi:type="dcterms:W3CDTF">2015-11-04T05:53:45Z</dcterms:modified>
</cp:coreProperties>
</file>